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png"/>
  <Override PartName="/ppt/media/image4.jpg" ContentType="image/png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  <p:sldId id="261" r:id="rId9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2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16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51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87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31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49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77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6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38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8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8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98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2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0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004D6B84-C44C-5383-2F9D-14391263A53E}"/>
              </a:ext>
            </a:extLst>
          </p:cNvPr>
          <p:cNvSpPr txBox="1"/>
          <p:nvPr/>
        </p:nvSpPr>
        <p:spPr>
          <a:xfrm>
            <a:off x="2676780" y="4685764"/>
            <a:ext cx="525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台中市北屯區東山路店面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公開標售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B949C26-3CF0-91DB-BAAA-10EB6C39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2" y="5825886"/>
            <a:ext cx="4161956" cy="81299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AB9461A-9E56-43DB-9CC9-0ADCE6E5A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66" y="159391"/>
            <a:ext cx="3540154" cy="452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66FB55-030C-4663-A7B3-337AA4AF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76" y="854149"/>
            <a:ext cx="10040248" cy="531176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68104DB-CCB7-DC49-7721-B04EF64C4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171" y="6289328"/>
            <a:ext cx="2676952" cy="52291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7" y="207818"/>
            <a:ext cx="23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標的位置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C2E335-8CEC-17EA-BC0A-70DE102F14C3}"/>
              </a:ext>
            </a:extLst>
          </p:cNvPr>
          <p:cNvSpPr/>
          <p:nvPr/>
        </p:nvSpPr>
        <p:spPr>
          <a:xfrm>
            <a:off x="7235822" y="2442487"/>
            <a:ext cx="1107688" cy="369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本案標的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70A4D3-EC00-076F-FC5B-4FC0A8B00FA3}"/>
              </a:ext>
            </a:extLst>
          </p:cNvPr>
          <p:cNvSpPr/>
          <p:nvPr/>
        </p:nvSpPr>
        <p:spPr>
          <a:xfrm>
            <a:off x="3806900" y="1648318"/>
            <a:ext cx="1511928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</a:rPr>
              <a:t>捷運四維國小站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F24B065-B16C-AE7E-D60D-238908E4784A}"/>
              </a:ext>
            </a:extLst>
          </p:cNvPr>
          <p:cNvSpPr/>
          <p:nvPr/>
        </p:nvSpPr>
        <p:spPr>
          <a:xfrm>
            <a:off x="6355148" y="3991459"/>
            <a:ext cx="110768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太原車站</a:t>
            </a:r>
          </a:p>
        </p:txBody>
      </p:sp>
    </p:spTree>
    <p:extLst>
      <p:ext uri="{BB962C8B-B14F-4D97-AF65-F5344CB8AC3E}">
        <p14:creationId xmlns:p14="http://schemas.microsoft.com/office/powerpoint/2010/main" val="293071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6" y="207818"/>
            <a:ext cx="9543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標的明細</a:t>
            </a:r>
            <a:r>
              <a:rPr lang="en-US" altLang="zh-TW" b="1" dirty="0"/>
              <a:t>(</a:t>
            </a:r>
            <a:r>
              <a:rPr lang="zh-TW" altLang="en-US" b="1" dirty="0"/>
              <a:t>如有不符，依地政機關謄本登記為準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AEE516-1900-7293-1AAB-D63F9FC0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39" y="6130445"/>
            <a:ext cx="2676952" cy="5229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0F78AA7-0928-8427-8CB0-791E0E575A58}"/>
              </a:ext>
            </a:extLst>
          </p:cNvPr>
          <p:cNvSpPr txBox="1"/>
          <p:nvPr/>
        </p:nvSpPr>
        <p:spPr>
          <a:xfrm>
            <a:off x="130840" y="1336672"/>
            <a:ext cx="615553" cy="18115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/>
              <a:t>土  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C75107-4818-4314-BC48-1067268ADE4B}"/>
              </a:ext>
            </a:extLst>
          </p:cNvPr>
          <p:cNvSpPr/>
          <p:nvPr/>
        </p:nvSpPr>
        <p:spPr>
          <a:xfrm>
            <a:off x="195031" y="3709755"/>
            <a:ext cx="487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建</a:t>
            </a:r>
            <a:endParaRPr lang="en-US" altLang="zh-TW" sz="2800" b="1" dirty="0"/>
          </a:p>
          <a:p>
            <a:endParaRPr lang="en-US" altLang="zh-TW" sz="2800" b="1" dirty="0"/>
          </a:p>
          <a:p>
            <a:r>
              <a:rPr lang="zh-TW" altLang="en-US" sz="2800" b="1" dirty="0"/>
              <a:t>物  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180D8CB-3AE8-4BD4-A7C5-DF7D74A1D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27396"/>
              </p:ext>
            </p:extLst>
          </p:nvPr>
        </p:nvGraphicFramePr>
        <p:xfrm>
          <a:off x="1354882" y="1336672"/>
          <a:ext cx="9349471" cy="1247775"/>
        </p:xfrm>
        <a:graphic>
          <a:graphicData uri="http://schemas.openxmlformats.org/drawingml/2006/table">
            <a:tbl>
              <a:tblPr/>
              <a:tblGrid>
                <a:gridCol w="903169">
                  <a:extLst>
                    <a:ext uri="{9D8B030D-6E8A-4147-A177-3AD203B41FA5}">
                      <a16:colId xmlns:a16="http://schemas.microsoft.com/office/drawing/2014/main" val="1044222116"/>
                    </a:ext>
                  </a:extLst>
                </a:gridCol>
                <a:gridCol w="903169">
                  <a:extLst>
                    <a:ext uri="{9D8B030D-6E8A-4147-A177-3AD203B41FA5}">
                      <a16:colId xmlns:a16="http://schemas.microsoft.com/office/drawing/2014/main" val="1391528578"/>
                    </a:ext>
                  </a:extLst>
                </a:gridCol>
                <a:gridCol w="903169">
                  <a:extLst>
                    <a:ext uri="{9D8B030D-6E8A-4147-A177-3AD203B41FA5}">
                      <a16:colId xmlns:a16="http://schemas.microsoft.com/office/drawing/2014/main" val="4109266743"/>
                    </a:ext>
                  </a:extLst>
                </a:gridCol>
                <a:gridCol w="903169">
                  <a:extLst>
                    <a:ext uri="{9D8B030D-6E8A-4147-A177-3AD203B41FA5}">
                      <a16:colId xmlns:a16="http://schemas.microsoft.com/office/drawing/2014/main" val="854593404"/>
                    </a:ext>
                  </a:extLst>
                </a:gridCol>
                <a:gridCol w="1220950">
                  <a:extLst>
                    <a:ext uri="{9D8B030D-6E8A-4147-A177-3AD203B41FA5}">
                      <a16:colId xmlns:a16="http://schemas.microsoft.com/office/drawing/2014/main" val="2564819711"/>
                    </a:ext>
                  </a:extLst>
                </a:gridCol>
                <a:gridCol w="903169">
                  <a:extLst>
                    <a:ext uri="{9D8B030D-6E8A-4147-A177-3AD203B41FA5}">
                      <a16:colId xmlns:a16="http://schemas.microsoft.com/office/drawing/2014/main" val="154031673"/>
                    </a:ext>
                  </a:extLst>
                </a:gridCol>
                <a:gridCol w="903169">
                  <a:extLst>
                    <a:ext uri="{9D8B030D-6E8A-4147-A177-3AD203B41FA5}">
                      <a16:colId xmlns:a16="http://schemas.microsoft.com/office/drawing/2014/main" val="10719569"/>
                    </a:ext>
                  </a:extLst>
                </a:gridCol>
                <a:gridCol w="903169">
                  <a:extLst>
                    <a:ext uri="{9D8B030D-6E8A-4147-A177-3AD203B41FA5}">
                      <a16:colId xmlns:a16="http://schemas.microsoft.com/office/drawing/2014/main" val="2456256209"/>
                    </a:ext>
                  </a:extLst>
                </a:gridCol>
                <a:gridCol w="903169">
                  <a:extLst>
                    <a:ext uri="{9D8B030D-6E8A-4147-A177-3AD203B41FA5}">
                      <a16:colId xmlns:a16="http://schemas.microsoft.com/office/drawing/2014/main" val="2609600858"/>
                    </a:ext>
                  </a:extLst>
                </a:gridCol>
                <a:gridCol w="903169">
                  <a:extLst>
                    <a:ext uri="{9D8B030D-6E8A-4147-A177-3AD203B41FA5}">
                      <a16:colId xmlns:a16="http://schemas.microsoft.com/office/drawing/2014/main" val="771951470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縣市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鄉鎮市區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小段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使用分區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宗地面積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52015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29-11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第二種住宅區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29.65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218242"/>
                  </a:ext>
                </a:extLst>
              </a:tr>
              <a:tr h="257175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29.65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483178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28E6D06-30CE-4C8A-B630-22AF030EB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29705"/>
              </p:ext>
            </p:extLst>
          </p:nvPr>
        </p:nvGraphicFramePr>
        <p:xfrm>
          <a:off x="1354882" y="2768367"/>
          <a:ext cx="9349470" cy="3322318"/>
        </p:xfrm>
        <a:graphic>
          <a:graphicData uri="http://schemas.openxmlformats.org/drawingml/2006/table">
            <a:tbl>
              <a:tblPr/>
              <a:tblGrid>
                <a:gridCol w="984810">
                  <a:extLst>
                    <a:ext uri="{9D8B030D-6E8A-4147-A177-3AD203B41FA5}">
                      <a16:colId xmlns:a16="http://schemas.microsoft.com/office/drawing/2014/main" val="1985046116"/>
                    </a:ext>
                  </a:extLst>
                </a:gridCol>
                <a:gridCol w="2268806">
                  <a:extLst>
                    <a:ext uri="{9D8B030D-6E8A-4147-A177-3AD203B41FA5}">
                      <a16:colId xmlns:a16="http://schemas.microsoft.com/office/drawing/2014/main" val="1187819476"/>
                    </a:ext>
                  </a:extLst>
                </a:gridCol>
                <a:gridCol w="984810">
                  <a:extLst>
                    <a:ext uri="{9D8B030D-6E8A-4147-A177-3AD203B41FA5}">
                      <a16:colId xmlns:a16="http://schemas.microsoft.com/office/drawing/2014/main" val="1936861485"/>
                    </a:ext>
                  </a:extLst>
                </a:gridCol>
                <a:gridCol w="1383722">
                  <a:extLst>
                    <a:ext uri="{9D8B030D-6E8A-4147-A177-3AD203B41FA5}">
                      <a16:colId xmlns:a16="http://schemas.microsoft.com/office/drawing/2014/main" val="135493883"/>
                    </a:ext>
                  </a:extLst>
                </a:gridCol>
                <a:gridCol w="984810">
                  <a:extLst>
                    <a:ext uri="{9D8B030D-6E8A-4147-A177-3AD203B41FA5}">
                      <a16:colId xmlns:a16="http://schemas.microsoft.com/office/drawing/2014/main" val="993873903"/>
                    </a:ext>
                  </a:extLst>
                </a:gridCol>
                <a:gridCol w="673162">
                  <a:extLst>
                    <a:ext uri="{9D8B030D-6E8A-4147-A177-3AD203B41FA5}">
                      <a16:colId xmlns:a16="http://schemas.microsoft.com/office/drawing/2014/main" val="461138748"/>
                    </a:ext>
                  </a:extLst>
                </a:gridCol>
                <a:gridCol w="1034675">
                  <a:extLst>
                    <a:ext uri="{9D8B030D-6E8A-4147-A177-3AD203B41FA5}">
                      <a16:colId xmlns:a16="http://schemas.microsoft.com/office/drawing/2014/main" val="1048516809"/>
                    </a:ext>
                  </a:extLst>
                </a:gridCol>
                <a:gridCol w="1034675">
                  <a:extLst>
                    <a:ext uri="{9D8B030D-6E8A-4147-A177-3AD203B41FA5}">
                      <a16:colId xmlns:a16="http://schemas.microsoft.com/office/drawing/2014/main" val="4177870084"/>
                    </a:ext>
                  </a:extLst>
                </a:gridCol>
              </a:tblGrid>
              <a:tr h="15286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建號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建物門牌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建築完成日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主要用途</a:t>
                      </a:r>
                    </a:p>
                  </a:txBody>
                  <a:tcPr marL="6437" marR="6437" marT="6437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建物樓層面積</a:t>
                      </a:r>
                      <a:r>
                        <a:rPr lang="en-US" altLang="zh-TW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081043"/>
                  </a:ext>
                </a:extLst>
              </a:tr>
              <a:tr h="1528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500410"/>
                  </a:ext>
                </a:extLst>
              </a:tr>
              <a:tr h="2766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附屬建物面積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437" marR="6437" marT="643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669035"/>
                  </a:ext>
                </a:extLst>
              </a:tr>
              <a:tr h="292882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3351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弄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號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069/8/4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住家用、鋼筋混泥土造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45.72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210.88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63.79 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58743"/>
                  </a:ext>
                </a:extLst>
              </a:tr>
              <a:tr h="28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65.93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260803"/>
                  </a:ext>
                </a:extLst>
              </a:tr>
              <a:tr h="28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三層：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65.93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60820"/>
                  </a:ext>
                </a:extLst>
              </a:tr>
              <a:tr h="2820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騎樓：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14.35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88298"/>
                  </a:ext>
                </a:extLst>
              </a:tr>
              <a:tr h="28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地下層：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18.95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926415"/>
                  </a:ext>
                </a:extLst>
              </a:tr>
              <a:tr h="28745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21708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弄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空白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25.54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131.53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39.79 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081132"/>
                  </a:ext>
                </a:extLst>
              </a:tr>
              <a:tr h="28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30.34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464109"/>
                  </a:ext>
                </a:extLst>
              </a:tr>
              <a:tr h="28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三層：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12.51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063628"/>
                  </a:ext>
                </a:extLst>
              </a:tr>
              <a:tr h="28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四層：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63.14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505180"/>
                  </a:ext>
                </a:extLst>
              </a:tr>
              <a:tr h="152861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342.41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103.58 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26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263236" y="207818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地籍圖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C9C76CE-CFD2-4F6E-B952-68311457F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6" y="923364"/>
            <a:ext cx="8648778" cy="48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EB68D5-3E3D-4056-9C1B-3E70879C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396" y="642181"/>
            <a:ext cx="8596668" cy="3880773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b="1" dirty="0"/>
              <a:t>標售底價：新臺幣壹仟伍佰壹拾陸萬捌仟元整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保證金：</a:t>
            </a:r>
            <a:r>
              <a:rPr lang="zh-TW" altLang="en-US" b="1"/>
              <a:t>新臺幣肆佰伍拾伍萬壹仟元</a:t>
            </a:r>
            <a:r>
              <a:rPr lang="zh-TW" altLang="en-US" b="1" dirty="0"/>
              <a:t>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投開標時間：</a:t>
            </a:r>
            <a:r>
              <a:rPr lang="en-US" altLang="zh-TW" b="1" dirty="0"/>
              <a:t>114</a:t>
            </a:r>
            <a:r>
              <a:rPr lang="zh-TW" altLang="en-US" b="1" dirty="0"/>
              <a:t>年</a:t>
            </a:r>
            <a:r>
              <a:rPr lang="en-US" altLang="zh-TW" b="1" dirty="0"/>
              <a:t>12</a:t>
            </a:r>
            <a:r>
              <a:rPr lang="zh-TW" altLang="en-US" b="1" dirty="0"/>
              <a:t>月</a:t>
            </a:r>
            <a:r>
              <a:rPr lang="en-US" altLang="zh-TW" b="1" dirty="0"/>
              <a:t>31</a:t>
            </a:r>
            <a:r>
              <a:rPr lang="zh-TW" altLang="en-US" b="1" dirty="0"/>
              <a:t>日</a:t>
            </a:r>
            <a:r>
              <a:rPr lang="en-US" altLang="zh-TW" b="1" dirty="0"/>
              <a:t>(</a:t>
            </a:r>
            <a:r>
              <a:rPr lang="zh-TW" altLang="en-US" b="1" dirty="0"/>
              <a:t>星期三</a:t>
            </a:r>
            <a:r>
              <a:rPr lang="en-US" altLang="zh-TW" b="1" dirty="0"/>
              <a:t>)</a:t>
            </a:r>
            <a:r>
              <a:rPr lang="zh-TW" altLang="en-US" b="1" dirty="0"/>
              <a:t>上午</a:t>
            </a:r>
            <a:r>
              <a:rPr lang="en-US" altLang="zh-TW" b="1" dirty="0"/>
              <a:t>10</a:t>
            </a:r>
            <a:r>
              <a:rPr lang="zh-TW" altLang="en-US" b="1" dirty="0"/>
              <a:t>時</a:t>
            </a:r>
            <a:r>
              <a:rPr lang="en-US" altLang="zh-TW" b="1" dirty="0"/>
              <a:t>30</a:t>
            </a:r>
            <a:r>
              <a:rPr lang="zh-TW" altLang="en-US" b="1" dirty="0"/>
              <a:t>分起至</a:t>
            </a:r>
            <a:r>
              <a:rPr lang="en-US" altLang="zh-TW" b="1" dirty="0"/>
              <a:t>11</a:t>
            </a:r>
            <a:r>
              <a:rPr lang="zh-TW" altLang="en-US" b="1" dirty="0"/>
              <a:t>時止。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開標地點</a:t>
            </a:r>
            <a:r>
              <a:rPr lang="zh-TW" altLang="en-US" dirty="0"/>
              <a:t>：台灣金融資產服務股份有限公司中部分公司</a:t>
            </a:r>
            <a:endParaRPr lang="en-US" altLang="zh-TW" dirty="0"/>
          </a:p>
          <a:p>
            <a:r>
              <a:rPr lang="zh-TW" altLang="en-US" b="1" dirty="0"/>
              <a:t>（台中市北區中清路一段</a:t>
            </a:r>
            <a:r>
              <a:rPr lang="en-US" altLang="zh-TW" b="1" dirty="0"/>
              <a:t>89</a:t>
            </a:r>
            <a:r>
              <a:rPr lang="zh-TW" altLang="en-US" b="1" dirty="0"/>
              <a:t>號</a:t>
            </a:r>
            <a:r>
              <a:rPr lang="en-US" altLang="zh-TW" b="1" dirty="0"/>
              <a:t>17</a:t>
            </a:r>
            <a:r>
              <a:rPr lang="zh-TW" altLang="en-US" b="1" dirty="0"/>
              <a:t>樓之</a:t>
            </a:r>
            <a:r>
              <a:rPr lang="en-US" altLang="zh-TW" b="1" dirty="0"/>
              <a:t>1</a:t>
            </a:r>
            <a:r>
              <a:rPr lang="zh-TW" altLang="en-US" b="1" dirty="0"/>
              <a:t>投標室</a:t>
            </a:r>
            <a:r>
              <a:rPr lang="en-US" altLang="zh-TW" b="1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550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-3351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5DD3BFC-05D9-4B14-B063-3E99B399A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0" y="931891"/>
            <a:ext cx="8376992" cy="47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884664" y="207818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標的照片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C71D744-3E6D-9D0D-B149-8CF7E990D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48" y="6306554"/>
            <a:ext cx="2676952" cy="52291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1E535DF-AD50-4213-A379-C69592B50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07" y="919623"/>
            <a:ext cx="5110122" cy="50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8AD2A88-8D00-91F2-25C5-70C514454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3" y="70426"/>
            <a:ext cx="6787574" cy="6787574"/>
          </a:xfrm>
        </p:spPr>
      </p:pic>
    </p:spTree>
    <p:extLst>
      <p:ext uri="{BB962C8B-B14F-4D97-AF65-F5344CB8AC3E}">
        <p14:creationId xmlns:p14="http://schemas.microsoft.com/office/powerpoint/2010/main" val="811344286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1657</TotalTime>
  <Words>269</Words>
  <Application>Microsoft Office PowerPoint</Application>
  <PresentationFormat>寬螢幕</PresentationFormat>
  <Paragraphs>83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細明體</vt:lpstr>
      <vt:lpstr>新細明體</vt:lpstr>
      <vt:lpstr>標楷體</vt:lpstr>
      <vt:lpstr>Arial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中部-蔡忠孝經理</cp:lastModifiedBy>
  <cp:revision>99</cp:revision>
  <cp:lastPrinted>2025-07-29T01:39:05Z</cp:lastPrinted>
  <dcterms:created xsi:type="dcterms:W3CDTF">2022-09-19T08:55:20Z</dcterms:created>
  <dcterms:modified xsi:type="dcterms:W3CDTF">2025-12-10T01:47:38Z</dcterms:modified>
</cp:coreProperties>
</file>