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3.jpg" ContentType="image/png"/>
  <Override PartName="/ppt/media/image4.jpg" ContentType="image/png"/>
  <Override PartName="/ppt/media/image5.jpg" ContentType="image/png"/>
  <Override PartName="/ppt/media/image6.jpg" ContentType="image/png"/>
  <Override PartName="/ppt/media/image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3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0" r:id="rId8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0227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9168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2513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8925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8870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1312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6493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277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9605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1383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4810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0877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898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2285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705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590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1393B-9B68-4177-93F7-C5C2BD35D159}" type="datetimeFigureOut">
              <a:rPr lang="zh-TW" altLang="en-US" smtClean="0"/>
              <a:t>2026/5/25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E190194-B38B-4AE7-9A1A-53F9A09F0E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3505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004D6B84-C44C-5383-2F9D-14391263A53E}"/>
              </a:ext>
            </a:extLst>
          </p:cNvPr>
          <p:cNvSpPr txBox="1"/>
          <p:nvPr/>
        </p:nvSpPr>
        <p:spPr>
          <a:xfrm>
            <a:off x="2676780" y="4685764"/>
            <a:ext cx="5254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>
                <a:latin typeface="標楷體" panose="03000509000000000000" pitchFamily="65" charset="-120"/>
                <a:ea typeface="標楷體" panose="03000509000000000000" pitchFamily="65" charset="-120"/>
              </a:rPr>
              <a:t>台中市北屯區辦公廠房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公開標售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FB949C26-3CF0-91DB-BAAA-10EB6C39E8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262" y="5825886"/>
            <a:ext cx="4161956" cy="812991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1461F4F-B8B9-4871-A288-FF3F39F97C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031" y="763398"/>
            <a:ext cx="6406669" cy="404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350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766FB55-030C-4663-A7B3-337AA4AF8F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876" y="854149"/>
            <a:ext cx="10040248" cy="531176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C68104DB-CCB7-DC49-7721-B04EF64C4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171" y="6289328"/>
            <a:ext cx="2676952" cy="522912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221B5862-2BB8-A31E-DEB2-AE5183208EE0}"/>
              </a:ext>
            </a:extLst>
          </p:cNvPr>
          <p:cNvSpPr txBox="1"/>
          <p:nvPr/>
        </p:nvSpPr>
        <p:spPr>
          <a:xfrm>
            <a:off x="263237" y="207818"/>
            <a:ext cx="2341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/>
              <a:t>標的位置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CC2E335-8CEC-17EA-BC0A-70DE102F14C3}"/>
              </a:ext>
            </a:extLst>
          </p:cNvPr>
          <p:cNvSpPr/>
          <p:nvPr/>
        </p:nvSpPr>
        <p:spPr>
          <a:xfrm>
            <a:off x="5801303" y="2497210"/>
            <a:ext cx="1107688" cy="369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rgbClr val="FF0000"/>
                </a:solidFill>
              </a:rPr>
              <a:t>本案標的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270A4D3-EC00-076F-FC5B-4FC0A8B00FA3}"/>
              </a:ext>
            </a:extLst>
          </p:cNvPr>
          <p:cNvSpPr/>
          <p:nvPr/>
        </p:nvSpPr>
        <p:spPr>
          <a:xfrm>
            <a:off x="3806900" y="1648318"/>
            <a:ext cx="1511928" cy="369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tx1"/>
                </a:solidFill>
              </a:rPr>
              <a:t>捷運四維國小站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F24B065-B16C-AE7E-D60D-238908E4784A}"/>
              </a:ext>
            </a:extLst>
          </p:cNvPr>
          <p:cNvSpPr/>
          <p:nvPr/>
        </p:nvSpPr>
        <p:spPr>
          <a:xfrm>
            <a:off x="6355148" y="3991459"/>
            <a:ext cx="1107687" cy="369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tx1"/>
                </a:solidFill>
              </a:rPr>
              <a:t>太原車站</a:t>
            </a:r>
          </a:p>
        </p:txBody>
      </p:sp>
    </p:spTree>
    <p:extLst>
      <p:ext uri="{BB962C8B-B14F-4D97-AF65-F5344CB8AC3E}">
        <p14:creationId xmlns:p14="http://schemas.microsoft.com/office/powerpoint/2010/main" val="2930718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221B5862-2BB8-A31E-DEB2-AE5183208EE0}"/>
              </a:ext>
            </a:extLst>
          </p:cNvPr>
          <p:cNvSpPr txBox="1"/>
          <p:nvPr/>
        </p:nvSpPr>
        <p:spPr>
          <a:xfrm>
            <a:off x="195031" y="38718"/>
            <a:ext cx="893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/>
              <a:t>標的明細</a:t>
            </a:r>
            <a:r>
              <a:rPr lang="en-US" altLang="zh-TW" b="1" dirty="0"/>
              <a:t>(</a:t>
            </a:r>
            <a:r>
              <a:rPr lang="zh-TW" altLang="en-US" b="1" dirty="0"/>
              <a:t>如有不符，依地政機關謄本登記為準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CAEE516-1900-7293-1AAB-D63F9FC06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339" y="6130445"/>
            <a:ext cx="2676952" cy="522912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80F78AA7-0928-8427-8CB0-791E0E575A58}"/>
              </a:ext>
            </a:extLst>
          </p:cNvPr>
          <p:cNvSpPr txBox="1"/>
          <p:nvPr/>
        </p:nvSpPr>
        <p:spPr>
          <a:xfrm>
            <a:off x="130840" y="1336672"/>
            <a:ext cx="615553" cy="181157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b="1" dirty="0"/>
              <a:t>土  地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BC75107-4818-4314-BC48-1067268ADE4B}"/>
              </a:ext>
            </a:extLst>
          </p:cNvPr>
          <p:cNvSpPr/>
          <p:nvPr/>
        </p:nvSpPr>
        <p:spPr>
          <a:xfrm>
            <a:off x="195031" y="3709755"/>
            <a:ext cx="4871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/>
              <a:t>建</a:t>
            </a:r>
            <a:endParaRPr lang="en-US" altLang="zh-TW" sz="2800" b="1" dirty="0"/>
          </a:p>
          <a:p>
            <a:endParaRPr lang="en-US" altLang="zh-TW" sz="2800" b="1" dirty="0"/>
          </a:p>
          <a:p>
            <a:r>
              <a:rPr lang="zh-TW" altLang="en-US" sz="2800" b="1" dirty="0"/>
              <a:t>物  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789A8EF3-2F2E-4528-9997-FEF5DB7F33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241908"/>
              </p:ext>
            </p:extLst>
          </p:nvPr>
        </p:nvGraphicFramePr>
        <p:xfrm>
          <a:off x="1433945" y="1078168"/>
          <a:ext cx="9882804" cy="1247775"/>
        </p:xfrm>
        <a:graphic>
          <a:graphicData uri="http://schemas.openxmlformats.org/drawingml/2006/table">
            <a:tbl>
              <a:tblPr/>
              <a:tblGrid>
                <a:gridCol w="973853">
                  <a:extLst>
                    <a:ext uri="{9D8B030D-6E8A-4147-A177-3AD203B41FA5}">
                      <a16:colId xmlns:a16="http://schemas.microsoft.com/office/drawing/2014/main" val="626398578"/>
                    </a:ext>
                  </a:extLst>
                </a:gridCol>
                <a:gridCol w="973853">
                  <a:extLst>
                    <a:ext uri="{9D8B030D-6E8A-4147-A177-3AD203B41FA5}">
                      <a16:colId xmlns:a16="http://schemas.microsoft.com/office/drawing/2014/main" val="3170479336"/>
                    </a:ext>
                  </a:extLst>
                </a:gridCol>
                <a:gridCol w="973853">
                  <a:extLst>
                    <a:ext uri="{9D8B030D-6E8A-4147-A177-3AD203B41FA5}">
                      <a16:colId xmlns:a16="http://schemas.microsoft.com/office/drawing/2014/main" val="3966445065"/>
                    </a:ext>
                  </a:extLst>
                </a:gridCol>
                <a:gridCol w="973853">
                  <a:extLst>
                    <a:ext uri="{9D8B030D-6E8A-4147-A177-3AD203B41FA5}">
                      <a16:colId xmlns:a16="http://schemas.microsoft.com/office/drawing/2014/main" val="3849396239"/>
                    </a:ext>
                  </a:extLst>
                </a:gridCol>
                <a:gridCol w="973853">
                  <a:extLst>
                    <a:ext uri="{9D8B030D-6E8A-4147-A177-3AD203B41FA5}">
                      <a16:colId xmlns:a16="http://schemas.microsoft.com/office/drawing/2014/main" val="3364175353"/>
                    </a:ext>
                  </a:extLst>
                </a:gridCol>
                <a:gridCol w="973853">
                  <a:extLst>
                    <a:ext uri="{9D8B030D-6E8A-4147-A177-3AD203B41FA5}">
                      <a16:colId xmlns:a16="http://schemas.microsoft.com/office/drawing/2014/main" val="2883932330"/>
                    </a:ext>
                  </a:extLst>
                </a:gridCol>
                <a:gridCol w="973853">
                  <a:extLst>
                    <a:ext uri="{9D8B030D-6E8A-4147-A177-3AD203B41FA5}">
                      <a16:colId xmlns:a16="http://schemas.microsoft.com/office/drawing/2014/main" val="1325824724"/>
                    </a:ext>
                  </a:extLst>
                </a:gridCol>
                <a:gridCol w="973853">
                  <a:extLst>
                    <a:ext uri="{9D8B030D-6E8A-4147-A177-3AD203B41FA5}">
                      <a16:colId xmlns:a16="http://schemas.microsoft.com/office/drawing/2014/main" val="3001240853"/>
                    </a:ext>
                  </a:extLst>
                </a:gridCol>
                <a:gridCol w="973853">
                  <a:extLst>
                    <a:ext uri="{9D8B030D-6E8A-4147-A177-3AD203B41FA5}">
                      <a16:colId xmlns:a16="http://schemas.microsoft.com/office/drawing/2014/main" val="2372412819"/>
                    </a:ext>
                  </a:extLst>
                </a:gridCol>
                <a:gridCol w="1118127">
                  <a:extLst>
                    <a:ext uri="{9D8B030D-6E8A-4147-A177-3AD203B41FA5}">
                      <a16:colId xmlns:a16="http://schemas.microsoft.com/office/drawing/2014/main" val="2222784435"/>
                    </a:ext>
                  </a:extLst>
                </a:gridCol>
              </a:tblGrid>
              <a:tr h="476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縣市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鄉鎮市區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地段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小段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地號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使用分區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宗地面積</a:t>
                      </a:r>
                      <a:r>
                        <a:rPr lang="en-US" altLang="zh-TW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(㎡)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權利範圍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持分面積</a:t>
                      </a:r>
                      <a:r>
                        <a:rPr lang="en-US" altLang="zh-TW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(㎡)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持分面積</a:t>
                      </a:r>
                      <a:r>
                        <a:rPr lang="en-US" altLang="zh-TW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坪</a:t>
                      </a:r>
                      <a:r>
                        <a:rPr lang="en-US" altLang="zh-TW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390329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台中市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北屯區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北屯段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29-1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第二種住宅區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573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全部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573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173.33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8395530"/>
                  </a:ext>
                </a:extLst>
              </a:tr>
              <a:tr h="257175"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合計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573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173.33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E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511927"/>
                  </a:ext>
                </a:extLst>
              </a:tr>
            </a:tbl>
          </a:graphicData>
        </a:graphic>
      </p:graphicFrame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58D703C9-EC2C-45AD-86A1-70060F65F5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876498"/>
              </p:ext>
            </p:extLst>
          </p:nvPr>
        </p:nvGraphicFramePr>
        <p:xfrm>
          <a:off x="1433946" y="2549962"/>
          <a:ext cx="9882804" cy="3445954"/>
        </p:xfrm>
        <a:graphic>
          <a:graphicData uri="http://schemas.openxmlformats.org/drawingml/2006/table">
            <a:tbl>
              <a:tblPr/>
              <a:tblGrid>
                <a:gridCol w="1095630">
                  <a:extLst>
                    <a:ext uri="{9D8B030D-6E8A-4147-A177-3AD203B41FA5}">
                      <a16:colId xmlns:a16="http://schemas.microsoft.com/office/drawing/2014/main" val="3367532653"/>
                    </a:ext>
                  </a:extLst>
                </a:gridCol>
                <a:gridCol w="597618">
                  <a:extLst>
                    <a:ext uri="{9D8B030D-6E8A-4147-A177-3AD203B41FA5}">
                      <a16:colId xmlns:a16="http://schemas.microsoft.com/office/drawing/2014/main" val="3575547623"/>
                    </a:ext>
                  </a:extLst>
                </a:gridCol>
                <a:gridCol w="1095630">
                  <a:extLst>
                    <a:ext uri="{9D8B030D-6E8A-4147-A177-3AD203B41FA5}">
                      <a16:colId xmlns:a16="http://schemas.microsoft.com/office/drawing/2014/main" val="1406661873"/>
                    </a:ext>
                  </a:extLst>
                </a:gridCol>
                <a:gridCol w="597618">
                  <a:extLst>
                    <a:ext uri="{9D8B030D-6E8A-4147-A177-3AD203B41FA5}">
                      <a16:colId xmlns:a16="http://schemas.microsoft.com/office/drawing/2014/main" val="3617895264"/>
                    </a:ext>
                  </a:extLst>
                </a:gridCol>
                <a:gridCol w="1095630">
                  <a:extLst>
                    <a:ext uri="{9D8B030D-6E8A-4147-A177-3AD203B41FA5}">
                      <a16:colId xmlns:a16="http://schemas.microsoft.com/office/drawing/2014/main" val="2867017642"/>
                    </a:ext>
                  </a:extLst>
                </a:gridCol>
                <a:gridCol w="597618">
                  <a:extLst>
                    <a:ext uri="{9D8B030D-6E8A-4147-A177-3AD203B41FA5}">
                      <a16:colId xmlns:a16="http://schemas.microsoft.com/office/drawing/2014/main" val="3145258229"/>
                    </a:ext>
                  </a:extLst>
                </a:gridCol>
                <a:gridCol w="2401530">
                  <a:extLst>
                    <a:ext uri="{9D8B030D-6E8A-4147-A177-3AD203B41FA5}">
                      <a16:colId xmlns:a16="http://schemas.microsoft.com/office/drawing/2014/main" val="108430506"/>
                    </a:ext>
                  </a:extLst>
                </a:gridCol>
                <a:gridCol w="2401530">
                  <a:extLst>
                    <a:ext uri="{9D8B030D-6E8A-4147-A177-3AD203B41FA5}">
                      <a16:colId xmlns:a16="http://schemas.microsoft.com/office/drawing/2014/main" val="85613917"/>
                    </a:ext>
                  </a:extLst>
                </a:gridCol>
              </a:tblGrid>
              <a:tr h="134453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建號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建物門牌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zh-TW" alt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建築完成日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主要用途</a:t>
                      </a:r>
                    </a:p>
                  </a:txBody>
                  <a:tcPr marL="6088" marR="6088" marT="6088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TW" alt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建物樓層面積</a:t>
                      </a:r>
                      <a:r>
                        <a:rPr lang="en-US" altLang="zh-TW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(㎡)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權利範圍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總面積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5644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總面積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564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68455"/>
                  </a:ext>
                </a:extLst>
              </a:tr>
              <a:tr h="13939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(㎡)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644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坪</a:t>
                      </a:r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64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667583"/>
                  </a:ext>
                </a:extLst>
              </a:tr>
              <a:tr h="27342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附屬建物面積</a:t>
                      </a:r>
                      <a:r>
                        <a:rPr lang="en-US" altLang="zh-TW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(㎡)</a:t>
                      </a:r>
                    </a:p>
                  </a:txBody>
                  <a:tcPr marL="6088" marR="6088" marT="6088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64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137235"/>
                  </a:ext>
                </a:extLst>
              </a:tr>
              <a:tr h="471785"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4733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台中市北屯區東山路一段</a:t>
                      </a:r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138</a:t>
                      </a:r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巷</a:t>
                      </a:r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8</a:t>
                      </a:r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弄</a:t>
                      </a:r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9</a:t>
                      </a:r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號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087/11/30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住工用、鋼筋混泥土造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一層：</a:t>
                      </a:r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112.19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全部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309.7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93.68 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623247"/>
                  </a:ext>
                </a:extLst>
              </a:tr>
              <a:tr h="28414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二層：</a:t>
                      </a:r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135.34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400065"/>
                  </a:ext>
                </a:extLst>
              </a:tr>
              <a:tr h="24554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騎樓：</a:t>
                      </a:r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25.97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261139"/>
                  </a:ext>
                </a:extLst>
              </a:tr>
              <a:tr h="24554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陽台：</a:t>
                      </a:r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16.77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035404"/>
                  </a:ext>
                </a:extLst>
              </a:tr>
              <a:tr h="24554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平台：</a:t>
                      </a:r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10.24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8559902"/>
                  </a:ext>
                </a:extLst>
              </a:tr>
              <a:tr h="28414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屋頂突出物：</a:t>
                      </a:r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9.19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859240"/>
                  </a:ext>
                </a:extLst>
              </a:tr>
              <a:tr h="50395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21427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台中市北屯區東山路一段</a:t>
                      </a:r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138</a:t>
                      </a:r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巷</a:t>
                      </a:r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</a:t>
                      </a:r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弄</a:t>
                      </a:r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9</a:t>
                      </a:r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號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一層：</a:t>
                      </a:r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352.60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全部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495.52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149.89 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323969"/>
                  </a:ext>
                </a:extLst>
              </a:tr>
              <a:tr h="46213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　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三層：</a:t>
                      </a:r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142.92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665509"/>
                  </a:ext>
                </a:extLst>
              </a:tr>
              <a:tr h="134453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合計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805.22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243.58 </a:t>
                      </a:r>
                    </a:p>
                  </a:txBody>
                  <a:tcPr marL="6088" marR="6088" marT="608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935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6016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24CE4AE5-B8A7-EDE1-64CC-B302E494FFB7}"/>
              </a:ext>
            </a:extLst>
          </p:cNvPr>
          <p:cNvSpPr txBox="1"/>
          <p:nvPr/>
        </p:nvSpPr>
        <p:spPr>
          <a:xfrm>
            <a:off x="263236" y="207818"/>
            <a:ext cx="6405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/>
              <a:t>地籍圖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2AF2770-8C6C-F894-FD33-73368710B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379" y="6233378"/>
            <a:ext cx="2676952" cy="52291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C21301C-2B7A-4D7E-A790-4F20C3C09A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387" y="854149"/>
            <a:ext cx="8773003" cy="511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267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24CE4AE5-B8A7-EDE1-64CC-B302E494FFB7}"/>
              </a:ext>
            </a:extLst>
          </p:cNvPr>
          <p:cNvSpPr txBox="1"/>
          <p:nvPr/>
        </p:nvSpPr>
        <p:spPr>
          <a:xfrm>
            <a:off x="758187" y="285561"/>
            <a:ext cx="6405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/>
              <a:t>建物測量圖</a:t>
            </a:r>
            <a:r>
              <a:rPr lang="en-US" altLang="zh-TW" sz="3600" b="1" dirty="0"/>
              <a:t>-4733</a:t>
            </a:r>
            <a:r>
              <a:rPr lang="zh-TW" altLang="en-US" sz="3600" b="1" dirty="0"/>
              <a:t>建號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2AF2770-8C6C-F894-FD33-73368710B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379" y="6233378"/>
            <a:ext cx="2676952" cy="52291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B1529AC-3D85-464C-82BF-DCB64A195F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852" y="938212"/>
            <a:ext cx="7844886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045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24CE4AE5-B8A7-EDE1-64CC-B302E494FFB7}"/>
              </a:ext>
            </a:extLst>
          </p:cNvPr>
          <p:cNvSpPr txBox="1"/>
          <p:nvPr/>
        </p:nvSpPr>
        <p:spPr>
          <a:xfrm>
            <a:off x="758187" y="285561"/>
            <a:ext cx="6405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/>
              <a:t>建物測量圖</a:t>
            </a:r>
            <a:r>
              <a:rPr lang="en-US" altLang="zh-TW" sz="3600" b="1" dirty="0"/>
              <a:t>-21427</a:t>
            </a:r>
            <a:r>
              <a:rPr lang="zh-TW" altLang="en-US" sz="3600" b="1" dirty="0"/>
              <a:t>建號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2AF2770-8C6C-F894-FD33-73368710B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379" y="6233378"/>
            <a:ext cx="2676952" cy="52291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A76365F-ED10-4561-B3CB-5DD00BFE1D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56" y="1015069"/>
            <a:ext cx="8159328" cy="533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83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24CE4AE5-B8A7-EDE1-64CC-B302E494FFB7}"/>
              </a:ext>
            </a:extLst>
          </p:cNvPr>
          <p:cNvSpPr txBox="1"/>
          <p:nvPr/>
        </p:nvSpPr>
        <p:spPr>
          <a:xfrm>
            <a:off x="884664" y="207818"/>
            <a:ext cx="2992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/>
              <a:t>標的照片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C71D744-3E6D-9D0D-B149-8CF7E990D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948" y="6306554"/>
            <a:ext cx="2676952" cy="52291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AC5C024-7315-4E53-8268-9E6470DBB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94" y="939566"/>
            <a:ext cx="5299920" cy="483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224554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黃橙色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TM03457475[[fn=框架]]</Template>
  <TotalTime>1694</TotalTime>
  <Words>208</Words>
  <Application>Microsoft Office PowerPoint</Application>
  <PresentationFormat>寬螢幕</PresentationFormat>
  <Paragraphs>77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4" baseType="lpstr">
      <vt:lpstr>細明體</vt:lpstr>
      <vt:lpstr>新細明體</vt:lpstr>
      <vt:lpstr>標楷體</vt:lpstr>
      <vt:lpstr>Arial</vt:lpstr>
      <vt:lpstr>Trebuchet MS</vt:lpstr>
      <vt:lpstr>Wingdings 3</vt:lpstr>
      <vt:lpstr>多面向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中部-蔡忠孝經理</cp:lastModifiedBy>
  <cp:revision>117</cp:revision>
  <cp:lastPrinted>2025-07-29T01:39:05Z</cp:lastPrinted>
  <dcterms:created xsi:type="dcterms:W3CDTF">2022-09-19T08:55:20Z</dcterms:created>
  <dcterms:modified xsi:type="dcterms:W3CDTF">2026-05-25T01:22:20Z</dcterms:modified>
</cp:coreProperties>
</file>