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media/image3.jpg" ContentType="image/png"/>
  <Override PartName="/ppt/media/image5.jpg" ContentType="image/png"/>
  <Override PartName="/ppt/media/image6.jpg" ContentType="image/png"/>
  <Override PartName="/ppt/media/image7.jpg" ContentType="image/png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63" r:id="rId1"/>
  </p:sldMasterIdLst>
  <p:sldIdLst>
    <p:sldId id="256" r:id="rId2"/>
    <p:sldId id="257" r:id="rId3"/>
    <p:sldId id="258" r:id="rId4"/>
    <p:sldId id="259" r:id="rId5"/>
    <p:sldId id="265" r:id="rId6"/>
    <p:sldId id="266" r:id="rId7"/>
    <p:sldId id="260" r:id="rId8"/>
  </p:sldIdLst>
  <p:sldSz cx="12192000" cy="6858000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C083E6E3-FA7D-4D7B-A595-EF9225AFEA82}" styleName="淺色樣式 1 - 輔色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3B4B98B0-60AC-42C2-AFA5-B58CD77FA1E5}" styleName="淺色樣式 1 - 輔色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中等深淺樣式 2 - 輔色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F5AB1C69-6EDB-4FF4-983F-18BD219EF322}" styleName="中等深淺樣式 2 - 輔色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中等深淺樣式 2 - 輔色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中等深淺樣式 2 - 輔色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73A0DAA-6AF3-43AB-8588-CEC1D06C72B9}" styleName="中等深淺樣式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中等深淺樣式 2 - 輔色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5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35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/>
              <a:t>按一下以編輯母片子標題樣式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61393B-9B68-4177-93F7-C5C2BD35D159}" type="datetimeFigureOut">
              <a:rPr lang="zh-TW" altLang="en-US" smtClean="0"/>
              <a:t>2026/5/25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190194-B38B-4AE7-9A1A-53F9A09F0E5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702270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61393B-9B68-4177-93F7-C5C2BD35D159}" type="datetimeFigureOut">
              <a:rPr lang="zh-TW" altLang="en-US" smtClean="0"/>
              <a:t>2026/5/25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190194-B38B-4AE7-9A1A-53F9A09F0E5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096056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61393B-9B68-4177-93F7-C5C2BD35D159}" type="datetimeFigureOut">
              <a:rPr lang="zh-TW" altLang="en-US" smtClean="0"/>
              <a:t>2026/5/25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190194-B38B-4AE7-9A1A-53F9A09F0E5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713832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61393B-9B68-4177-93F7-C5C2BD35D159}" type="datetimeFigureOut">
              <a:rPr lang="zh-TW" altLang="en-US" smtClean="0"/>
              <a:t>2026/5/25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190194-B38B-4AE7-9A1A-53F9A09F0E5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448108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61393B-9B68-4177-93F7-C5C2BD35D159}" type="datetimeFigureOut">
              <a:rPr lang="zh-TW" altLang="en-US" smtClean="0"/>
              <a:t>2026/5/25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190194-B38B-4AE7-9A1A-53F9A09F0E5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508779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61393B-9B68-4177-93F7-C5C2BD35D159}" type="datetimeFigureOut">
              <a:rPr lang="zh-TW" altLang="en-US" smtClean="0"/>
              <a:t>2026/5/25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190194-B38B-4AE7-9A1A-53F9A09F0E5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789882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61393B-9B68-4177-93F7-C5C2BD35D159}" type="datetimeFigureOut">
              <a:rPr lang="zh-TW" altLang="en-US" smtClean="0"/>
              <a:t>2026/5/25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190194-B38B-4AE7-9A1A-53F9A09F0E5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822859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輔助字幕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61393B-9B68-4177-93F7-C5C2BD35D159}" type="datetimeFigureOut">
              <a:rPr lang="zh-TW" altLang="en-US" smtClean="0"/>
              <a:t>2026/5/25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190194-B38B-4AE7-9A1A-53F9A09F0E5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77051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輔助字幕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61393B-9B68-4177-93F7-C5C2BD35D159}" type="datetimeFigureOut">
              <a:rPr lang="zh-TW" altLang="en-US" smtClean="0"/>
              <a:t>2026/5/25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190194-B38B-4AE7-9A1A-53F9A09F0E5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359033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與輔助字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61393B-9B68-4177-93F7-C5C2BD35D159}" type="datetimeFigureOut">
              <a:rPr lang="zh-TW" altLang="en-US" smtClean="0"/>
              <a:t>2026/5/25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190194-B38B-4AE7-9A1A-53F9A09F0E5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491688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述 (含輔助字幕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61393B-9B68-4177-93F7-C5C2BD35D159}" type="datetimeFigureOut">
              <a:rPr lang="zh-TW" altLang="en-US" smtClean="0"/>
              <a:t>2026/5/25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190194-B38B-4AE7-9A1A-53F9A09F0E5E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28251357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61393B-9B68-4177-93F7-C5C2BD35D159}" type="datetimeFigureOut">
              <a:rPr lang="zh-TW" altLang="en-US" smtClean="0"/>
              <a:t>2026/5/25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190194-B38B-4AE7-9A1A-53F9A09F0E5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1892551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述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61393B-9B68-4177-93F7-C5C2BD35D159}" type="datetimeFigureOut">
              <a:rPr lang="zh-TW" altLang="en-US" smtClean="0"/>
              <a:t>2026/5/25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190194-B38B-4AE7-9A1A-53F9A09F0E5E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9887027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是非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61393B-9B68-4177-93F7-C5C2BD35D159}" type="datetimeFigureOut">
              <a:rPr lang="zh-TW" altLang="en-US" smtClean="0"/>
              <a:t>2026/5/25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190194-B38B-4AE7-9A1A-53F9A09F0E5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2131225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61393B-9B68-4177-93F7-C5C2BD35D159}" type="datetimeFigureOut">
              <a:rPr lang="zh-TW" altLang="en-US" smtClean="0"/>
              <a:t>2026/5/25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190194-B38B-4AE7-9A1A-53F9A09F0E5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8649309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61393B-9B68-4177-93F7-C5C2BD35D159}" type="datetimeFigureOut">
              <a:rPr lang="zh-TW" altLang="en-US" smtClean="0"/>
              <a:t>2026/5/25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190194-B38B-4AE7-9A1A-53F9A09F0E5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327751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61393B-9B68-4177-93F7-C5C2BD35D159}" type="datetimeFigureOut">
              <a:rPr lang="zh-TW" altLang="en-US" smtClean="0"/>
              <a:t>2026/5/25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FE190194-B38B-4AE7-9A1A-53F9A09F0E5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335052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4" r:id="rId1"/>
    <p:sldLayoutId id="2147483865" r:id="rId2"/>
    <p:sldLayoutId id="2147483866" r:id="rId3"/>
    <p:sldLayoutId id="2147483867" r:id="rId4"/>
    <p:sldLayoutId id="2147483868" r:id="rId5"/>
    <p:sldLayoutId id="2147483869" r:id="rId6"/>
    <p:sldLayoutId id="2147483870" r:id="rId7"/>
    <p:sldLayoutId id="2147483871" r:id="rId8"/>
    <p:sldLayoutId id="2147483872" r:id="rId9"/>
    <p:sldLayoutId id="2147483873" r:id="rId10"/>
    <p:sldLayoutId id="2147483874" r:id="rId11"/>
    <p:sldLayoutId id="2147483875" r:id="rId12"/>
    <p:sldLayoutId id="2147483876" r:id="rId13"/>
    <p:sldLayoutId id="2147483877" r:id="rId14"/>
    <p:sldLayoutId id="2147483878" r:id="rId15"/>
    <p:sldLayoutId id="214748387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字方塊 7">
            <a:extLst>
              <a:ext uri="{FF2B5EF4-FFF2-40B4-BE49-F238E27FC236}">
                <a16:creationId xmlns:a16="http://schemas.microsoft.com/office/drawing/2014/main" id="{004D6B84-C44C-5383-2F9D-14391263A53E}"/>
              </a:ext>
            </a:extLst>
          </p:cNvPr>
          <p:cNvSpPr txBox="1"/>
          <p:nvPr/>
        </p:nvSpPr>
        <p:spPr>
          <a:xfrm>
            <a:off x="2676780" y="4685764"/>
            <a:ext cx="525492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2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台中市北屯區商業大樓</a:t>
            </a:r>
            <a:endParaRPr lang="en-US" altLang="zh-TW" sz="28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ctr"/>
            <a:r>
              <a:rPr lang="zh-TW" altLang="en-US" sz="2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公開標售</a:t>
            </a:r>
            <a:endParaRPr lang="en-US" altLang="zh-TW" sz="28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pic>
        <p:nvPicPr>
          <p:cNvPr id="15" name="圖片 14">
            <a:extLst>
              <a:ext uri="{FF2B5EF4-FFF2-40B4-BE49-F238E27FC236}">
                <a16:creationId xmlns:a16="http://schemas.microsoft.com/office/drawing/2014/main" id="{FB949C26-3CF0-91DB-BAAA-10EB6C39E8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5262" y="5825886"/>
            <a:ext cx="4161956" cy="812991"/>
          </a:xfrm>
          <a:prstGeom prst="rect">
            <a:avLst/>
          </a:prstGeom>
        </p:spPr>
      </p:pic>
      <p:pic>
        <p:nvPicPr>
          <p:cNvPr id="3" name="圖片 2">
            <a:extLst>
              <a:ext uri="{FF2B5EF4-FFF2-40B4-BE49-F238E27FC236}">
                <a16:creationId xmlns:a16="http://schemas.microsoft.com/office/drawing/2014/main" id="{8C170942-1320-4600-BA04-00610C07CDF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0821" y="219123"/>
            <a:ext cx="5144661" cy="44666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23500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extLst>
              <a:ext uri="{FF2B5EF4-FFF2-40B4-BE49-F238E27FC236}">
                <a16:creationId xmlns:a16="http://schemas.microsoft.com/office/drawing/2014/main" id="{6766FB55-030C-4663-A7B3-337AA4AF8F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876" y="854149"/>
            <a:ext cx="10040248" cy="5311760"/>
          </a:xfrm>
          <a:prstGeom prst="rect">
            <a:avLst/>
          </a:prstGeom>
        </p:spPr>
      </p:pic>
      <p:pic>
        <p:nvPicPr>
          <p:cNvPr id="4" name="圖片 3">
            <a:extLst>
              <a:ext uri="{FF2B5EF4-FFF2-40B4-BE49-F238E27FC236}">
                <a16:creationId xmlns:a16="http://schemas.microsoft.com/office/drawing/2014/main" id="{C68104DB-CCB7-DC49-7721-B04EF64C48F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25171" y="6289328"/>
            <a:ext cx="2676952" cy="522912"/>
          </a:xfrm>
          <a:prstGeom prst="rect">
            <a:avLst/>
          </a:prstGeom>
        </p:spPr>
      </p:pic>
      <p:sp>
        <p:nvSpPr>
          <p:cNvPr id="5" name="文字方塊 4">
            <a:extLst>
              <a:ext uri="{FF2B5EF4-FFF2-40B4-BE49-F238E27FC236}">
                <a16:creationId xmlns:a16="http://schemas.microsoft.com/office/drawing/2014/main" id="{221B5862-2BB8-A31E-DEB2-AE5183208EE0}"/>
              </a:ext>
            </a:extLst>
          </p:cNvPr>
          <p:cNvSpPr txBox="1"/>
          <p:nvPr/>
        </p:nvSpPr>
        <p:spPr>
          <a:xfrm>
            <a:off x="263237" y="207818"/>
            <a:ext cx="23414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600" b="1" dirty="0"/>
              <a:t>標的位置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6CC2E335-8CEC-17EA-BC0A-70DE102F14C3}"/>
              </a:ext>
            </a:extLst>
          </p:cNvPr>
          <p:cNvSpPr/>
          <p:nvPr/>
        </p:nvSpPr>
        <p:spPr>
          <a:xfrm>
            <a:off x="6732482" y="2876221"/>
            <a:ext cx="1107688" cy="369331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b="1" dirty="0">
                <a:solidFill>
                  <a:srgbClr val="FF0000"/>
                </a:solidFill>
              </a:rPr>
              <a:t>本案標的</a:t>
            </a: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4270A4D3-EC00-076F-FC5B-4FC0A8B00FA3}"/>
              </a:ext>
            </a:extLst>
          </p:cNvPr>
          <p:cNvSpPr/>
          <p:nvPr/>
        </p:nvSpPr>
        <p:spPr>
          <a:xfrm>
            <a:off x="3806900" y="1648318"/>
            <a:ext cx="1511928" cy="36933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1400" b="1" dirty="0">
                <a:solidFill>
                  <a:schemeClr val="tx1"/>
                </a:solidFill>
              </a:rPr>
              <a:t>捷運四維國小站</a:t>
            </a:r>
            <a:endParaRPr lang="zh-TW" altLang="en-US" b="1" dirty="0">
              <a:solidFill>
                <a:schemeClr val="tx1"/>
              </a:solidFill>
            </a:endParaRP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2F24B065-B16C-AE7E-D60D-238908E4784A}"/>
              </a:ext>
            </a:extLst>
          </p:cNvPr>
          <p:cNvSpPr/>
          <p:nvPr/>
        </p:nvSpPr>
        <p:spPr>
          <a:xfrm>
            <a:off x="6355148" y="3991459"/>
            <a:ext cx="1107687" cy="36933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b="1" dirty="0">
                <a:solidFill>
                  <a:schemeClr val="tx1"/>
                </a:solidFill>
              </a:rPr>
              <a:t>太原車站</a:t>
            </a:r>
          </a:p>
        </p:txBody>
      </p:sp>
    </p:spTree>
    <p:extLst>
      <p:ext uri="{BB962C8B-B14F-4D97-AF65-F5344CB8AC3E}">
        <p14:creationId xmlns:p14="http://schemas.microsoft.com/office/powerpoint/2010/main" val="29307181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字方塊 4">
            <a:extLst>
              <a:ext uri="{FF2B5EF4-FFF2-40B4-BE49-F238E27FC236}">
                <a16:creationId xmlns:a16="http://schemas.microsoft.com/office/drawing/2014/main" id="{221B5862-2BB8-A31E-DEB2-AE5183208EE0}"/>
              </a:ext>
            </a:extLst>
          </p:cNvPr>
          <p:cNvSpPr txBox="1"/>
          <p:nvPr/>
        </p:nvSpPr>
        <p:spPr>
          <a:xfrm>
            <a:off x="263237" y="207818"/>
            <a:ext cx="89394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600" b="1" dirty="0"/>
              <a:t>標的明細</a:t>
            </a:r>
            <a:r>
              <a:rPr lang="en-US" altLang="zh-TW" b="1" dirty="0"/>
              <a:t>(</a:t>
            </a:r>
            <a:r>
              <a:rPr lang="zh-TW" altLang="en-US" b="1" dirty="0"/>
              <a:t>如有不符，依地政機關謄本登記為準</a:t>
            </a:r>
            <a:r>
              <a:rPr lang="en-US" altLang="zh-TW" b="1" dirty="0"/>
              <a:t>)</a:t>
            </a:r>
            <a:endParaRPr lang="zh-TW" altLang="en-US" b="1" dirty="0"/>
          </a:p>
        </p:txBody>
      </p:sp>
      <p:pic>
        <p:nvPicPr>
          <p:cNvPr id="8" name="圖片 7">
            <a:extLst>
              <a:ext uri="{FF2B5EF4-FFF2-40B4-BE49-F238E27FC236}">
                <a16:creationId xmlns:a16="http://schemas.microsoft.com/office/drawing/2014/main" id="{BCAEE516-1900-7293-1AAB-D63F9FC06E8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01339" y="6130445"/>
            <a:ext cx="2676952" cy="522912"/>
          </a:xfrm>
          <a:prstGeom prst="rect">
            <a:avLst/>
          </a:prstGeom>
        </p:spPr>
      </p:pic>
      <p:sp>
        <p:nvSpPr>
          <p:cNvPr id="9" name="文字方塊 8">
            <a:extLst>
              <a:ext uri="{FF2B5EF4-FFF2-40B4-BE49-F238E27FC236}">
                <a16:creationId xmlns:a16="http://schemas.microsoft.com/office/drawing/2014/main" id="{80F78AA7-0928-8427-8CB0-791E0E575A58}"/>
              </a:ext>
            </a:extLst>
          </p:cNvPr>
          <p:cNvSpPr txBox="1"/>
          <p:nvPr/>
        </p:nvSpPr>
        <p:spPr>
          <a:xfrm>
            <a:off x="130840" y="1336672"/>
            <a:ext cx="615553" cy="1811574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TW" altLang="en-US" sz="2800" b="1" dirty="0"/>
              <a:t>土  地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DBC75107-4818-4314-BC48-1067268ADE4B}"/>
              </a:ext>
            </a:extLst>
          </p:cNvPr>
          <p:cNvSpPr/>
          <p:nvPr/>
        </p:nvSpPr>
        <p:spPr>
          <a:xfrm>
            <a:off x="195031" y="3709755"/>
            <a:ext cx="48717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2800" b="1" dirty="0"/>
              <a:t>建</a:t>
            </a:r>
            <a:endParaRPr lang="en-US" altLang="zh-TW" sz="2800" b="1" dirty="0"/>
          </a:p>
          <a:p>
            <a:endParaRPr lang="en-US" altLang="zh-TW" sz="2800" b="1" dirty="0"/>
          </a:p>
          <a:p>
            <a:r>
              <a:rPr lang="zh-TW" altLang="en-US" sz="2800" b="1" dirty="0"/>
              <a:t>物  </a:t>
            </a:r>
          </a:p>
        </p:txBody>
      </p:sp>
      <p:graphicFrame>
        <p:nvGraphicFramePr>
          <p:cNvPr id="3" name="表格 2">
            <a:extLst>
              <a:ext uri="{FF2B5EF4-FFF2-40B4-BE49-F238E27FC236}">
                <a16:creationId xmlns:a16="http://schemas.microsoft.com/office/drawing/2014/main" id="{A9755CA0-1084-495B-BCA3-FCC7EB2523A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23891384"/>
              </p:ext>
            </p:extLst>
          </p:nvPr>
        </p:nvGraphicFramePr>
        <p:xfrm>
          <a:off x="1254274" y="3106903"/>
          <a:ext cx="9500412" cy="3040615"/>
        </p:xfrm>
        <a:graphic>
          <a:graphicData uri="http://schemas.openxmlformats.org/drawingml/2006/table">
            <a:tbl>
              <a:tblPr/>
              <a:tblGrid>
                <a:gridCol w="1201142">
                  <a:extLst>
                    <a:ext uri="{9D8B030D-6E8A-4147-A177-3AD203B41FA5}">
                      <a16:colId xmlns:a16="http://schemas.microsoft.com/office/drawing/2014/main" val="646123053"/>
                    </a:ext>
                  </a:extLst>
                </a:gridCol>
                <a:gridCol w="2091643">
                  <a:extLst>
                    <a:ext uri="{9D8B030D-6E8A-4147-A177-3AD203B41FA5}">
                      <a16:colId xmlns:a16="http://schemas.microsoft.com/office/drawing/2014/main" val="1156060935"/>
                    </a:ext>
                  </a:extLst>
                </a:gridCol>
                <a:gridCol w="1201142">
                  <a:extLst>
                    <a:ext uri="{9D8B030D-6E8A-4147-A177-3AD203B41FA5}">
                      <a16:colId xmlns:a16="http://schemas.microsoft.com/office/drawing/2014/main" val="3728306672"/>
                    </a:ext>
                  </a:extLst>
                </a:gridCol>
                <a:gridCol w="994050">
                  <a:extLst>
                    <a:ext uri="{9D8B030D-6E8A-4147-A177-3AD203B41FA5}">
                      <a16:colId xmlns:a16="http://schemas.microsoft.com/office/drawing/2014/main" val="71142985"/>
                    </a:ext>
                  </a:extLst>
                </a:gridCol>
                <a:gridCol w="1203731">
                  <a:extLst>
                    <a:ext uri="{9D8B030D-6E8A-4147-A177-3AD203B41FA5}">
                      <a16:colId xmlns:a16="http://schemas.microsoft.com/office/drawing/2014/main" val="1014866843"/>
                    </a:ext>
                  </a:extLst>
                </a:gridCol>
                <a:gridCol w="1025112">
                  <a:extLst>
                    <a:ext uri="{9D8B030D-6E8A-4147-A177-3AD203B41FA5}">
                      <a16:colId xmlns:a16="http://schemas.microsoft.com/office/drawing/2014/main" val="2783493911"/>
                    </a:ext>
                  </a:extLst>
                </a:gridCol>
                <a:gridCol w="890502">
                  <a:extLst>
                    <a:ext uri="{9D8B030D-6E8A-4147-A177-3AD203B41FA5}">
                      <a16:colId xmlns:a16="http://schemas.microsoft.com/office/drawing/2014/main" val="2538269631"/>
                    </a:ext>
                  </a:extLst>
                </a:gridCol>
                <a:gridCol w="893090">
                  <a:extLst>
                    <a:ext uri="{9D8B030D-6E8A-4147-A177-3AD203B41FA5}">
                      <a16:colId xmlns:a16="http://schemas.microsoft.com/office/drawing/2014/main" val="2735415483"/>
                    </a:ext>
                  </a:extLst>
                </a:gridCol>
              </a:tblGrid>
              <a:tr h="129481">
                <a:tc rowSpan="3">
                  <a:txBody>
                    <a:bodyPr/>
                    <a:lstStyle/>
                    <a:p>
                      <a:pPr algn="ctr" rtl="0" fontAlgn="ctr"/>
                      <a:r>
                        <a:rPr lang="zh-TW" altLang="en-US" sz="9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建號</a:t>
                      </a:r>
                    </a:p>
                  </a:txBody>
                  <a:tcPr marL="6311" marR="6311" marT="6311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644E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rtl="0" fontAlgn="ctr"/>
                      <a:r>
                        <a:rPr lang="zh-TW" altLang="en-US" sz="9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建物門牌</a:t>
                      </a:r>
                    </a:p>
                  </a:txBody>
                  <a:tcPr marL="6311" marR="6311" marT="6311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644E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l" fontAlgn="ctr"/>
                      <a:r>
                        <a:rPr lang="zh-TW" altLang="en-US" sz="900" b="0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建築完成日</a:t>
                      </a:r>
                    </a:p>
                  </a:txBody>
                  <a:tcPr marL="6311" marR="6311" marT="6311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644E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rtl="0" fontAlgn="ctr"/>
                      <a:r>
                        <a:rPr lang="zh-TW" altLang="en-US" sz="9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主要用途</a:t>
                      </a:r>
                    </a:p>
                  </a:txBody>
                  <a:tcPr marL="6311" marR="6311" marT="6311" marB="0" anchor="ctr">
                    <a:lnL>
                      <a:noFill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644E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 fontAlgn="ctr"/>
                      <a:r>
                        <a:rPr lang="zh-TW" altLang="en-US" sz="900" b="0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建物樓層面積</a:t>
                      </a:r>
                      <a:r>
                        <a:rPr lang="en-US" altLang="zh-TW" sz="900" b="0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(㎡)</a:t>
                      </a:r>
                    </a:p>
                  </a:txBody>
                  <a:tcPr marL="6311" marR="6311" marT="6311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644E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rtl="0" fontAlgn="ctr"/>
                      <a:r>
                        <a:rPr lang="zh-TW" altLang="en-US" sz="9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權利範圍</a:t>
                      </a:r>
                    </a:p>
                  </a:txBody>
                  <a:tcPr marL="6311" marR="6311" marT="6311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644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TW" altLang="en-US" sz="9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總面積</a:t>
                      </a:r>
                    </a:p>
                  </a:txBody>
                  <a:tcPr marL="6311" marR="6311" marT="6311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A5644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TW" altLang="en-US" sz="9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總面積</a:t>
                      </a:r>
                    </a:p>
                  </a:txBody>
                  <a:tcPr marL="6311" marR="6311" marT="6311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A5644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99934344"/>
                  </a:ext>
                </a:extLst>
              </a:tr>
              <a:tr h="129481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TW" sz="900" b="1" i="0" u="none" strike="noStrike">
                          <a:solidFill>
                            <a:srgbClr val="FFFFFF"/>
                          </a:solidFill>
                          <a:effectLst/>
                          <a:latin typeface="Trebuchet MS" panose="020B0603020202020204" pitchFamily="34" charset="0"/>
                          <a:ea typeface="新細明體" panose="02020500000000000000" pitchFamily="18" charset="-120"/>
                        </a:rPr>
                        <a:t>(㎡)</a:t>
                      </a:r>
                    </a:p>
                  </a:txBody>
                  <a:tcPr marL="6311" marR="6311" marT="6311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5644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TW" sz="900" b="1" i="0" u="none" strike="noStrike">
                          <a:solidFill>
                            <a:srgbClr val="FFFFFF"/>
                          </a:solidFill>
                          <a:effectLst/>
                          <a:latin typeface="Trebuchet MS" panose="020B0603020202020204" pitchFamily="34" charset="0"/>
                          <a:ea typeface="新細明體" panose="02020500000000000000" pitchFamily="18" charset="-120"/>
                        </a:rPr>
                        <a:t>(</a:t>
                      </a:r>
                      <a:r>
                        <a:rPr lang="zh-TW" altLang="en-US" sz="900" b="1" i="0" u="none" strike="noStrike">
                          <a:solidFill>
                            <a:srgbClr val="FFFFFF"/>
                          </a:solidFill>
                          <a:effectLst/>
                          <a:latin typeface="Trebuchet MS" panose="020B0603020202020204" pitchFamily="34" charset="0"/>
                          <a:ea typeface="新細明體" panose="02020500000000000000" pitchFamily="18" charset="-120"/>
                        </a:rPr>
                        <a:t>坪</a:t>
                      </a:r>
                      <a:r>
                        <a:rPr lang="en-US" altLang="zh-TW" sz="900" b="1" i="0" u="none" strike="noStrike">
                          <a:solidFill>
                            <a:srgbClr val="FFFFFF"/>
                          </a:solidFill>
                          <a:effectLst/>
                          <a:latin typeface="Trebuchet MS" panose="020B0603020202020204" pitchFamily="34" charset="0"/>
                          <a:ea typeface="新細明體" panose="02020500000000000000" pitchFamily="18" charset="-120"/>
                        </a:rPr>
                        <a:t>)</a:t>
                      </a:r>
                    </a:p>
                  </a:txBody>
                  <a:tcPr marL="6311" marR="6311" marT="6311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5644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23466173"/>
                  </a:ext>
                </a:extLst>
              </a:tr>
              <a:tr h="129481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TW" altLang="en-US" sz="9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附屬建物面積</a:t>
                      </a:r>
                      <a:r>
                        <a:rPr lang="en-US" altLang="zh-TW" sz="9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(㎡)</a:t>
                      </a:r>
                    </a:p>
                  </a:txBody>
                  <a:tcPr marL="6311" marR="6311" marT="6311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644E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6311" marR="6311" marT="6311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644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6311" marR="6311" marT="6311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644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95441397"/>
                  </a:ext>
                </a:extLst>
              </a:tr>
              <a:tr h="129481">
                <a:tc rowSpan="11">
                  <a:txBody>
                    <a:bodyPr/>
                    <a:lstStyle/>
                    <a:p>
                      <a:pPr algn="ctr" rtl="0" fontAlgn="ctr"/>
                      <a:r>
                        <a:rPr lang="en-US" altLang="zh-TW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ea typeface="新細明體" panose="02020500000000000000" pitchFamily="18" charset="-120"/>
                        </a:rPr>
                        <a:t>20292</a:t>
                      </a:r>
                    </a:p>
                  </a:txBody>
                  <a:tcPr marL="6311" marR="6311" marT="6311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AE9"/>
                    </a:solidFill>
                  </a:tcPr>
                </a:tc>
                <a:tc rowSpan="11">
                  <a:txBody>
                    <a:bodyPr/>
                    <a:lstStyle/>
                    <a:p>
                      <a:pPr algn="ctr" rtl="0" fontAlgn="ctr"/>
                      <a:r>
                        <a:rPr lang="zh-TW" alt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細明體" panose="02020509000000000000" pitchFamily="49" charset="-120"/>
                          <a:ea typeface="細明體" panose="02020509000000000000" pitchFamily="49" charset="-120"/>
                        </a:rPr>
                        <a:t>台中市北屯區東山路一段</a:t>
                      </a:r>
                      <a:r>
                        <a:rPr lang="en-US" altLang="zh-TW" sz="900" b="1" i="0" u="none" strike="noStrike">
                          <a:solidFill>
                            <a:srgbClr val="000000"/>
                          </a:solidFill>
                          <a:effectLst/>
                          <a:latin typeface="細明體" panose="02020509000000000000" pitchFamily="49" charset="-120"/>
                          <a:ea typeface="細明體" panose="02020509000000000000" pitchFamily="49" charset="-120"/>
                        </a:rPr>
                        <a:t>138</a:t>
                      </a:r>
                      <a:r>
                        <a:rPr lang="zh-TW" alt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細明體" panose="02020509000000000000" pitchFamily="49" charset="-120"/>
                          <a:ea typeface="細明體" panose="02020509000000000000" pitchFamily="49" charset="-120"/>
                        </a:rPr>
                        <a:t>巷</a:t>
                      </a:r>
                      <a:r>
                        <a:rPr lang="en-US" altLang="zh-TW" sz="900" b="1" i="0" u="none" strike="noStrike">
                          <a:solidFill>
                            <a:srgbClr val="000000"/>
                          </a:solidFill>
                          <a:effectLst/>
                          <a:latin typeface="細明體" panose="02020509000000000000" pitchFamily="49" charset="-120"/>
                          <a:ea typeface="細明體" panose="02020509000000000000" pitchFamily="49" charset="-120"/>
                        </a:rPr>
                        <a:t>12</a:t>
                      </a:r>
                      <a:r>
                        <a:rPr lang="zh-TW" alt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細明體" panose="02020509000000000000" pitchFamily="49" charset="-120"/>
                          <a:ea typeface="細明體" panose="02020509000000000000" pitchFamily="49" charset="-120"/>
                        </a:rPr>
                        <a:t>號</a:t>
                      </a:r>
                    </a:p>
                  </a:txBody>
                  <a:tcPr marL="6311" marR="6311" marT="6311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AE9"/>
                    </a:solidFill>
                  </a:tcPr>
                </a:tc>
                <a:tc rowSpan="11">
                  <a:txBody>
                    <a:bodyPr/>
                    <a:lstStyle/>
                    <a:p>
                      <a:pPr algn="ctr" rtl="0" fontAlgn="ctr"/>
                      <a:r>
                        <a:rPr lang="en-US" altLang="zh-TW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087/11/30</a:t>
                      </a:r>
                    </a:p>
                  </a:txBody>
                  <a:tcPr marL="6311" marR="6311" marT="6311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AE9"/>
                    </a:solidFill>
                  </a:tcPr>
                </a:tc>
                <a:tc rowSpan="11">
                  <a:txBody>
                    <a:bodyPr/>
                    <a:lstStyle/>
                    <a:p>
                      <a:pPr algn="ctr" rtl="0" fontAlgn="ctr"/>
                      <a:r>
                        <a:rPr lang="zh-TW" altLang="en-US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細明體" panose="02020509000000000000" pitchFamily="49" charset="-120"/>
                          <a:ea typeface="細明體" panose="02020509000000000000" pitchFamily="49" charset="-120"/>
                        </a:rPr>
                        <a:t>住家用、鋼筋混泥土造</a:t>
                      </a:r>
                    </a:p>
                  </a:txBody>
                  <a:tcPr marL="6311" marR="6311" marT="6311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AE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TW" alt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細明體" panose="02020509000000000000" pitchFamily="49" charset="-120"/>
                          <a:ea typeface="細明體" panose="02020509000000000000" pitchFamily="49" charset="-120"/>
                        </a:rPr>
                        <a:t>一層：</a:t>
                      </a:r>
                      <a:r>
                        <a:rPr lang="en-US" altLang="zh-TW" sz="900" b="1" i="0" u="none" strike="noStrike">
                          <a:solidFill>
                            <a:srgbClr val="000000"/>
                          </a:solidFill>
                          <a:effectLst/>
                          <a:latin typeface="細明體" panose="02020509000000000000" pitchFamily="49" charset="-120"/>
                          <a:ea typeface="細明體" panose="02020509000000000000" pitchFamily="49" charset="-120"/>
                        </a:rPr>
                        <a:t>350.89</a:t>
                      </a:r>
                    </a:p>
                  </a:txBody>
                  <a:tcPr marL="6311" marR="6311" marT="6311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AE9"/>
                    </a:solidFill>
                  </a:tcPr>
                </a:tc>
                <a:tc rowSpan="11">
                  <a:txBody>
                    <a:bodyPr/>
                    <a:lstStyle/>
                    <a:p>
                      <a:pPr algn="ctr" rtl="0" fontAlgn="ctr"/>
                      <a:r>
                        <a:rPr lang="zh-TW" alt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全部</a:t>
                      </a:r>
                    </a:p>
                  </a:txBody>
                  <a:tcPr marL="6311" marR="6311" marT="6311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AE9"/>
                    </a:solidFill>
                  </a:tcPr>
                </a:tc>
                <a:tc rowSpan="11">
                  <a:txBody>
                    <a:bodyPr/>
                    <a:lstStyle/>
                    <a:p>
                      <a:pPr algn="ctr" rtl="0" fontAlgn="ctr"/>
                      <a:r>
                        <a:rPr lang="en-US" altLang="zh-TW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ea typeface="新細明體" panose="02020500000000000000" pitchFamily="18" charset="-120"/>
                        </a:rPr>
                        <a:t>2,812.46</a:t>
                      </a:r>
                    </a:p>
                  </a:txBody>
                  <a:tcPr marL="6311" marR="6311" marT="6311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AE9"/>
                    </a:solidFill>
                  </a:tcPr>
                </a:tc>
                <a:tc rowSpan="11">
                  <a:txBody>
                    <a:bodyPr/>
                    <a:lstStyle/>
                    <a:p>
                      <a:pPr algn="ctr" rtl="0" fontAlgn="ctr"/>
                      <a:r>
                        <a:rPr lang="en-US" altLang="zh-TW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ea typeface="新細明體" panose="02020500000000000000" pitchFamily="18" charset="-120"/>
                        </a:rPr>
                        <a:t>850.77 </a:t>
                      </a:r>
                    </a:p>
                  </a:txBody>
                  <a:tcPr marL="6311" marR="6311" marT="6311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A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26274902"/>
                  </a:ext>
                </a:extLst>
              </a:tr>
              <a:tr h="129481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TW" alt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細明體" panose="02020509000000000000" pitchFamily="49" charset="-120"/>
                          <a:ea typeface="細明體" panose="02020509000000000000" pitchFamily="49" charset="-120"/>
                        </a:rPr>
                        <a:t>二層：</a:t>
                      </a:r>
                      <a:r>
                        <a:rPr lang="en-US" altLang="zh-TW" sz="900" b="1" i="0" u="none" strike="noStrike">
                          <a:solidFill>
                            <a:srgbClr val="000000"/>
                          </a:solidFill>
                          <a:effectLst/>
                          <a:latin typeface="細明體" panose="02020509000000000000" pitchFamily="49" charset="-120"/>
                          <a:ea typeface="細明體" panose="02020509000000000000" pitchFamily="49" charset="-120"/>
                        </a:rPr>
                        <a:t>350.89</a:t>
                      </a:r>
                    </a:p>
                  </a:txBody>
                  <a:tcPr marL="6311" marR="6311" marT="6311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AE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9861482"/>
                  </a:ext>
                </a:extLst>
              </a:tr>
              <a:tr h="129481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TW" alt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細明體" panose="02020509000000000000" pitchFamily="49" charset="-120"/>
                          <a:ea typeface="細明體" panose="02020509000000000000" pitchFamily="49" charset="-120"/>
                        </a:rPr>
                        <a:t>三層：</a:t>
                      </a:r>
                      <a:r>
                        <a:rPr lang="en-US" altLang="zh-TW" sz="900" b="1" i="0" u="none" strike="noStrike">
                          <a:solidFill>
                            <a:srgbClr val="000000"/>
                          </a:solidFill>
                          <a:effectLst/>
                          <a:latin typeface="細明體" panose="02020509000000000000" pitchFamily="49" charset="-120"/>
                          <a:ea typeface="細明體" panose="02020509000000000000" pitchFamily="49" charset="-120"/>
                        </a:rPr>
                        <a:t>350.89</a:t>
                      </a:r>
                    </a:p>
                  </a:txBody>
                  <a:tcPr marL="6311" marR="6311" marT="6311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AE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7405265"/>
                  </a:ext>
                </a:extLst>
              </a:tr>
              <a:tr h="129481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TW" alt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細明體" panose="02020509000000000000" pitchFamily="49" charset="-120"/>
                          <a:ea typeface="細明體" panose="02020509000000000000" pitchFamily="49" charset="-120"/>
                        </a:rPr>
                        <a:t>四層：</a:t>
                      </a:r>
                      <a:r>
                        <a:rPr lang="en-US" altLang="zh-TW" sz="900" b="1" i="0" u="none" strike="noStrike">
                          <a:solidFill>
                            <a:srgbClr val="000000"/>
                          </a:solidFill>
                          <a:effectLst/>
                          <a:latin typeface="細明體" panose="02020509000000000000" pitchFamily="49" charset="-120"/>
                          <a:ea typeface="細明體" panose="02020509000000000000" pitchFamily="49" charset="-120"/>
                        </a:rPr>
                        <a:t>350.89</a:t>
                      </a:r>
                    </a:p>
                  </a:txBody>
                  <a:tcPr marL="6311" marR="6311" marT="6311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AE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250558"/>
                  </a:ext>
                </a:extLst>
              </a:tr>
              <a:tr h="129481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TW" alt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細明體" panose="02020509000000000000" pitchFamily="49" charset="-120"/>
                          <a:ea typeface="細明體" panose="02020509000000000000" pitchFamily="49" charset="-120"/>
                        </a:rPr>
                        <a:t>五層：</a:t>
                      </a:r>
                      <a:r>
                        <a:rPr lang="en-US" altLang="zh-TW" sz="900" b="1" i="0" u="none" strike="noStrike">
                          <a:solidFill>
                            <a:srgbClr val="000000"/>
                          </a:solidFill>
                          <a:effectLst/>
                          <a:latin typeface="細明體" panose="02020509000000000000" pitchFamily="49" charset="-120"/>
                          <a:ea typeface="細明體" panose="02020509000000000000" pitchFamily="49" charset="-120"/>
                        </a:rPr>
                        <a:t>350.89</a:t>
                      </a:r>
                    </a:p>
                  </a:txBody>
                  <a:tcPr marL="6311" marR="6311" marT="6311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AE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9848355"/>
                  </a:ext>
                </a:extLst>
              </a:tr>
              <a:tr h="129481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TW" alt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細明體" panose="02020509000000000000" pitchFamily="49" charset="-120"/>
                          <a:ea typeface="細明體" panose="02020509000000000000" pitchFamily="49" charset="-120"/>
                        </a:rPr>
                        <a:t>六層：</a:t>
                      </a:r>
                      <a:r>
                        <a:rPr lang="en-US" altLang="zh-TW" sz="900" b="1" i="0" u="none" strike="noStrike">
                          <a:solidFill>
                            <a:srgbClr val="000000"/>
                          </a:solidFill>
                          <a:effectLst/>
                          <a:latin typeface="細明體" panose="02020509000000000000" pitchFamily="49" charset="-120"/>
                          <a:ea typeface="細明體" panose="02020509000000000000" pitchFamily="49" charset="-120"/>
                        </a:rPr>
                        <a:t>227.02</a:t>
                      </a:r>
                    </a:p>
                  </a:txBody>
                  <a:tcPr marL="6311" marR="6311" marT="6311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AE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7666851"/>
                  </a:ext>
                </a:extLst>
              </a:tr>
              <a:tr h="129481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TW" alt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細明體" panose="02020509000000000000" pitchFamily="49" charset="-120"/>
                          <a:ea typeface="細明體" panose="02020509000000000000" pitchFamily="49" charset="-120"/>
                        </a:rPr>
                        <a:t>七層：</a:t>
                      </a:r>
                      <a:r>
                        <a:rPr lang="en-US" altLang="zh-TW" sz="900" b="1" i="0" u="none" strike="noStrike">
                          <a:solidFill>
                            <a:srgbClr val="000000"/>
                          </a:solidFill>
                          <a:effectLst/>
                          <a:latin typeface="細明體" panose="02020509000000000000" pitchFamily="49" charset="-120"/>
                          <a:ea typeface="細明體" panose="02020509000000000000" pitchFamily="49" charset="-120"/>
                        </a:rPr>
                        <a:t>54.09</a:t>
                      </a:r>
                    </a:p>
                  </a:txBody>
                  <a:tcPr marL="6311" marR="6311" marT="6311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AE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3214682"/>
                  </a:ext>
                </a:extLst>
              </a:tr>
              <a:tr h="157333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TW" alt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細明體" panose="02020509000000000000" pitchFamily="49" charset="-120"/>
                          <a:ea typeface="細明體" panose="02020509000000000000" pitchFamily="49" charset="-120"/>
                        </a:rPr>
                        <a:t>地下一層：</a:t>
                      </a:r>
                      <a:r>
                        <a:rPr lang="en-US" altLang="zh-TW" sz="900" b="1" i="0" u="none" strike="noStrike">
                          <a:solidFill>
                            <a:srgbClr val="000000"/>
                          </a:solidFill>
                          <a:effectLst/>
                          <a:latin typeface="細明體" panose="02020509000000000000" pitchFamily="49" charset="-120"/>
                          <a:ea typeface="細明體" panose="02020509000000000000" pitchFamily="49" charset="-120"/>
                        </a:rPr>
                        <a:t>588.28</a:t>
                      </a:r>
                    </a:p>
                  </a:txBody>
                  <a:tcPr marL="6311" marR="6311" marT="6311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AE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8822980"/>
                  </a:ext>
                </a:extLst>
              </a:tr>
              <a:tr h="157333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TW" alt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細明體" panose="02020509000000000000" pitchFamily="49" charset="-120"/>
                          <a:ea typeface="細明體" panose="02020509000000000000" pitchFamily="49" charset="-120"/>
                        </a:rPr>
                        <a:t>突出物一層：</a:t>
                      </a:r>
                      <a:r>
                        <a:rPr lang="en-US" altLang="zh-TW" sz="900" b="1" i="0" u="none" strike="noStrike">
                          <a:solidFill>
                            <a:srgbClr val="000000"/>
                          </a:solidFill>
                          <a:effectLst/>
                          <a:latin typeface="細明體" panose="02020509000000000000" pitchFamily="49" charset="-120"/>
                          <a:ea typeface="細明體" panose="02020509000000000000" pitchFamily="49" charset="-120"/>
                        </a:rPr>
                        <a:t>8.75</a:t>
                      </a:r>
                    </a:p>
                  </a:txBody>
                  <a:tcPr marL="6311" marR="6311" marT="6311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AE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2154457"/>
                  </a:ext>
                </a:extLst>
              </a:tr>
              <a:tr h="129481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TW" alt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細明體" panose="02020509000000000000" pitchFamily="49" charset="-120"/>
                          <a:ea typeface="細明體" panose="02020509000000000000" pitchFamily="49" charset="-120"/>
                        </a:rPr>
                        <a:t>陽台：</a:t>
                      </a:r>
                      <a:r>
                        <a:rPr lang="en-US" altLang="zh-TW" sz="900" b="1" i="0" u="none" strike="noStrike">
                          <a:solidFill>
                            <a:srgbClr val="000000"/>
                          </a:solidFill>
                          <a:effectLst/>
                          <a:latin typeface="細明體" panose="02020509000000000000" pitchFamily="49" charset="-120"/>
                          <a:ea typeface="細明體" panose="02020509000000000000" pitchFamily="49" charset="-120"/>
                        </a:rPr>
                        <a:t>174.72</a:t>
                      </a:r>
                    </a:p>
                  </a:txBody>
                  <a:tcPr marL="6311" marR="6311" marT="6311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AE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1966648"/>
                  </a:ext>
                </a:extLst>
              </a:tr>
              <a:tr h="129481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TW" alt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細明體" panose="02020509000000000000" pitchFamily="49" charset="-120"/>
                          <a:ea typeface="細明體" panose="02020509000000000000" pitchFamily="49" charset="-120"/>
                        </a:rPr>
                        <a:t>雨遮：</a:t>
                      </a:r>
                      <a:r>
                        <a:rPr lang="en-US" altLang="zh-TW" sz="900" b="1" i="0" u="none" strike="noStrike">
                          <a:solidFill>
                            <a:srgbClr val="000000"/>
                          </a:solidFill>
                          <a:effectLst/>
                          <a:latin typeface="細明體" panose="02020509000000000000" pitchFamily="49" charset="-120"/>
                          <a:ea typeface="細明體" panose="02020509000000000000" pitchFamily="49" charset="-120"/>
                        </a:rPr>
                        <a:t>5.15</a:t>
                      </a:r>
                    </a:p>
                  </a:txBody>
                  <a:tcPr marL="6311" marR="6311" marT="6311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AE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0749194"/>
                  </a:ext>
                </a:extLst>
              </a:tr>
              <a:tr h="129481">
                <a:tc rowSpan="6">
                  <a:txBody>
                    <a:bodyPr/>
                    <a:lstStyle/>
                    <a:p>
                      <a:pPr algn="ctr" rtl="0" fontAlgn="ctr"/>
                      <a:r>
                        <a:rPr lang="en-US" altLang="zh-TW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ea typeface="新細明體" panose="02020500000000000000" pitchFamily="18" charset="-120"/>
                        </a:rPr>
                        <a:t>21426</a:t>
                      </a:r>
                    </a:p>
                  </a:txBody>
                  <a:tcPr marL="6311" marR="6311" marT="6311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AE9"/>
                    </a:solidFill>
                  </a:tcPr>
                </a:tc>
                <a:tc rowSpan="6">
                  <a:txBody>
                    <a:bodyPr/>
                    <a:lstStyle/>
                    <a:p>
                      <a:pPr algn="ctr" rtl="0" fontAlgn="ctr"/>
                      <a:r>
                        <a:rPr lang="zh-TW" alt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台中市北屯區東山路一段</a:t>
                      </a:r>
                      <a:r>
                        <a:rPr lang="en-US" altLang="zh-TW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138</a:t>
                      </a:r>
                      <a:r>
                        <a:rPr lang="zh-TW" alt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巷</a:t>
                      </a:r>
                      <a:r>
                        <a:rPr lang="en-US" altLang="zh-TW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12</a:t>
                      </a:r>
                      <a:r>
                        <a:rPr lang="zh-TW" alt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號</a:t>
                      </a:r>
                    </a:p>
                  </a:txBody>
                  <a:tcPr marL="6311" marR="6311" marT="6311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AE9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zh-TW" alt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6311" marR="6311" marT="6311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AE9"/>
                    </a:solidFill>
                  </a:tcPr>
                </a:tc>
                <a:tc rowSpan="6">
                  <a:txBody>
                    <a:bodyPr/>
                    <a:lstStyle/>
                    <a:p>
                      <a:pPr algn="ctr" rtl="0" fontAlgn="ctr"/>
                      <a:r>
                        <a:rPr lang="zh-TW" alt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空白</a:t>
                      </a:r>
                    </a:p>
                  </a:txBody>
                  <a:tcPr marL="6311" marR="6311" marT="6311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AE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TW" alt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細明體" panose="02020509000000000000" pitchFamily="49" charset="-120"/>
                          <a:ea typeface="細明體" panose="02020509000000000000" pitchFamily="49" charset="-120"/>
                        </a:rPr>
                        <a:t>一層：</a:t>
                      </a:r>
                      <a:r>
                        <a:rPr lang="en-US" altLang="zh-TW" sz="900" b="1" i="0" u="none" strike="noStrike">
                          <a:solidFill>
                            <a:srgbClr val="000000"/>
                          </a:solidFill>
                          <a:effectLst/>
                          <a:latin typeface="細明體" panose="02020509000000000000" pitchFamily="49" charset="-120"/>
                          <a:ea typeface="細明體" panose="02020509000000000000" pitchFamily="49" charset="-120"/>
                        </a:rPr>
                        <a:t>51.98</a:t>
                      </a:r>
                    </a:p>
                  </a:txBody>
                  <a:tcPr marL="6311" marR="6311" marT="6311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AE9"/>
                    </a:solidFill>
                  </a:tcPr>
                </a:tc>
                <a:tc rowSpan="6">
                  <a:txBody>
                    <a:bodyPr/>
                    <a:lstStyle/>
                    <a:p>
                      <a:pPr algn="ctr" rtl="0" fontAlgn="ctr"/>
                      <a:r>
                        <a:rPr lang="zh-TW" alt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全部</a:t>
                      </a:r>
                    </a:p>
                  </a:txBody>
                  <a:tcPr marL="6311" marR="6311" marT="6311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AE9"/>
                    </a:solidFill>
                  </a:tcPr>
                </a:tc>
                <a:tc rowSpan="6">
                  <a:txBody>
                    <a:bodyPr/>
                    <a:lstStyle/>
                    <a:p>
                      <a:pPr algn="ctr" rtl="0" fontAlgn="ctr"/>
                      <a:r>
                        <a:rPr lang="en-US" altLang="zh-TW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ea typeface="新細明體" panose="02020500000000000000" pitchFamily="18" charset="-120"/>
                        </a:rPr>
                        <a:t>311.88</a:t>
                      </a:r>
                    </a:p>
                  </a:txBody>
                  <a:tcPr marL="6311" marR="6311" marT="6311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AE9"/>
                    </a:solidFill>
                  </a:tcPr>
                </a:tc>
                <a:tc rowSpan="6">
                  <a:txBody>
                    <a:bodyPr/>
                    <a:lstStyle/>
                    <a:p>
                      <a:pPr algn="ctr" rtl="0" fontAlgn="ctr"/>
                      <a:r>
                        <a:rPr lang="en-US" altLang="zh-TW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ea typeface="新細明體" panose="02020500000000000000" pitchFamily="18" charset="-120"/>
                        </a:rPr>
                        <a:t>94.34 </a:t>
                      </a:r>
                    </a:p>
                  </a:txBody>
                  <a:tcPr marL="6311" marR="6311" marT="6311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A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97475923"/>
                  </a:ext>
                </a:extLst>
              </a:tr>
              <a:tr h="129481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TW" alt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細明體" panose="02020509000000000000" pitchFamily="49" charset="-120"/>
                          <a:ea typeface="細明體" panose="02020509000000000000" pitchFamily="49" charset="-120"/>
                        </a:rPr>
                        <a:t>二層：</a:t>
                      </a:r>
                      <a:r>
                        <a:rPr lang="en-US" altLang="zh-TW" sz="900" b="1" i="0" u="none" strike="noStrike">
                          <a:solidFill>
                            <a:srgbClr val="000000"/>
                          </a:solidFill>
                          <a:effectLst/>
                          <a:latin typeface="細明體" panose="02020509000000000000" pitchFamily="49" charset="-120"/>
                          <a:ea typeface="細明體" panose="02020509000000000000" pitchFamily="49" charset="-120"/>
                        </a:rPr>
                        <a:t>51.98</a:t>
                      </a:r>
                    </a:p>
                  </a:txBody>
                  <a:tcPr marL="6311" marR="6311" marT="6311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AE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8260096"/>
                  </a:ext>
                </a:extLst>
              </a:tr>
              <a:tr h="129481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TW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6311" marR="6311" marT="6311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TW" alt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細明體" panose="02020509000000000000" pitchFamily="49" charset="-120"/>
                          <a:ea typeface="細明體" panose="02020509000000000000" pitchFamily="49" charset="-120"/>
                        </a:rPr>
                        <a:t>三層：</a:t>
                      </a:r>
                      <a:r>
                        <a:rPr lang="en-US" altLang="zh-TW" sz="900" b="1" i="0" u="none" strike="noStrike">
                          <a:solidFill>
                            <a:srgbClr val="000000"/>
                          </a:solidFill>
                          <a:effectLst/>
                          <a:latin typeface="細明體" panose="02020509000000000000" pitchFamily="49" charset="-120"/>
                          <a:ea typeface="細明體" panose="02020509000000000000" pitchFamily="49" charset="-120"/>
                        </a:rPr>
                        <a:t>51.98</a:t>
                      </a:r>
                    </a:p>
                  </a:txBody>
                  <a:tcPr marL="6311" marR="6311" marT="6311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AE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6220401"/>
                  </a:ext>
                </a:extLst>
              </a:tr>
              <a:tr h="129481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TW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6311" marR="6311" marT="6311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TW" alt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細明體" panose="02020509000000000000" pitchFamily="49" charset="-120"/>
                          <a:ea typeface="細明體" panose="02020509000000000000" pitchFamily="49" charset="-120"/>
                        </a:rPr>
                        <a:t>四層：</a:t>
                      </a:r>
                      <a:r>
                        <a:rPr lang="en-US" altLang="zh-TW" sz="900" b="1" i="0" u="none" strike="noStrike">
                          <a:solidFill>
                            <a:srgbClr val="000000"/>
                          </a:solidFill>
                          <a:effectLst/>
                          <a:latin typeface="細明體" panose="02020509000000000000" pitchFamily="49" charset="-120"/>
                          <a:ea typeface="細明體" panose="02020509000000000000" pitchFamily="49" charset="-120"/>
                        </a:rPr>
                        <a:t>51.98</a:t>
                      </a:r>
                    </a:p>
                  </a:txBody>
                  <a:tcPr marL="6311" marR="6311" marT="6311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AE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4140961"/>
                  </a:ext>
                </a:extLst>
              </a:tr>
              <a:tr h="129481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zh-TW" alt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細明體" panose="02020509000000000000" pitchFamily="49" charset="-120"/>
                          <a:ea typeface="細明體" panose="02020509000000000000" pitchFamily="49" charset="-120"/>
                        </a:rPr>
                        <a:t>　</a:t>
                      </a:r>
                    </a:p>
                  </a:txBody>
                  <a:tcPr marL="6311" marR="6311" marT="6311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AE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TW" alt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細明體" panose="02020509000000000000" pitchFamily="49" charset="-120"/>
                          <a:ea typeface="細明體" panose="02020509000000000000" pitchFamily="49" charset="-120"/>
                        </a:rPr>
                        <a:t>五層：</a:t>
                      </a:r>
                      <a:r>
                        <a:rPr lang="en-US" altLang="zh-TW" sz="900" b="1" i="0" u="none" strike="noStrike">
                          <a:solidFill>
                            <a:srgbClr val="000000"/>
                          </a:solidFill>
                          <a:effectLst/>
                          <a:latin typeface="細明體" panose="02020509000000000000" pitchFamily="49" charset="-120"/>
                          <a:ea typeface="細明體" panose="02020509000000000000" pitchFamily="49" charset="-120"/>
                        </a:rPr>
                        <a:t>51.98</a:t>
                      </a:r>
                    </a:p>
                  </a:txBody>
                  <a:tcPr marL="6311" marR="6311" marT="6311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AE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2720281"/>
                  </a:ext>
                </a:extLst>
              </a:tr>
              <a:tr h="129481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TW" alt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細明體" panose="02020509000000000000" pitchFamily="49" charset="-120"/>
                          <a:ea typeface="細明體" panose="02020509000000000000" pitchFamily="49" charset="-120"/>
                        </a:rPr>
                        <a:t>六層：</a:t>
                      </a:r>
                      <a:r>
                        <a:rPr lang="en-US" altLang="zh-TW" sz="900" b="1" i="0" u="none" strike="noStrike">
                          <a:solidFill>
                            <a:srgbClr val="000000"/>
                          </a:solidFill>
                          <a:effectLst/>
                          <a:latin typeface="細明體" panose="02020509000000000000" pitchFamily="49" charset="-120"/>
                          <a:ea typeface="細明體" panose="02020509000000000000" pitchFamily="49" charset="-120"/>
                        </a:rPr>
                        <a:t>51.98</a:t>
                      </a:r>
                    </a:p>
                  </a:txBody>
                  <a:tcPr marL="6311" marR="6311" marT="6311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AE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7884418"/>
                  </a:ext>
                </a:extLst>
              </a:tr>
              <a:tr h="129481">
                <a:tc gridSpan="6">
                  <a:txBody>
                    <a:bodyPr/>
                    <a:lstStyle/>
                    <a:p>
                      <a:pPr algn="ctr" rtl="0" fontAlgn="ctr"/>
                      <a:r>
                        <a:rPr lang="zh-TW" alt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合計</a:t>
                      </a:r>
                    </a:p>
                  </a:txBody>
                  <a:tcPr marL="6311" marR="6311" marT="6311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AE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TW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3,124 </a:t>
                      </a:r>
                    </a:p>
                  </a:txBody>
                  <a:tcPr marL="6311" marR="6311" marT="6311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AE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TW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945.11 </a:t>
                      </a:r>
                    </a:p>
                  </a:txBody>
                  <a:tcPr marL="6311" marR="6311" marT="6311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A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8316055"/>
                  </a:ext>
                </a:extLst>
              </a:tr>
            </a:tbl>
          </a:graphicData>
        </a:graphic>
      </p:graphicFrame>
      <p:pic>
        <p:nvPicPr>
          <p:cNvPr id="4" name="圖片 3">
            <a:extLst>
              <a:ext uri="{FF2B5EF4-FFF2-40B4-BE49-F238E27FC236}">
                <a16:creationId xmlns:a16="http://schemas.microsoft.com/office/drawing/2014/main" id="{DF0EFF1A-FD19-4546-8177-77FCFCBCB2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4273" y="854149"/>
            <a:ext cx="9500413" cy="22671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60165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字方塊 3">
            <a:extLst>
              <a:ext uri="{FF2B5EF4-FFF2-40B4-BE49-F238E27FC236}">
                <a16:creationId xmlns:a16="http://schemas.microsoft.com/office/drawing/2014/main" id="{24CE4AE5-B8A7-EDE1-64CC-B302E494FFB7}"/>
              </a:ext>
            </a:extLst>
          </p:cNvPr>
          <p:cNvSpPr txBox="1"/>
          <p:nvPr/>
        </p:nvSpPr>
        <p:spPr>
          <a:xfrm>
            <a:off x="263236" y="207818"/>
            <a:ext cx="64051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600" b="1" dirty="0"/>
              <a:t>地籍圖</a:t>
            </a:r>
          </a:p>
        </p:txBody>
      </p:sp>
      <p:pic>
        <p:nvPicPr>
          <p:cNvPr id="11" name="圖片 10">
            <a:extLst>
              <a:ext uri="{FF2B5EF4-FFF2-40B4-BE49-F238E27FC236}">
                <a16:creationId xmlns:a16="http://schemas.microsoft.com/office/drawing/2014/main" id="{92AF2770-8C6C-F894-FD33-73368710BA3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43379" y="6233378"/>
            <a:ext cx="2676952" cy="522912"/>
          </a:xfrm>
          <a:prstGeom prst="rect">
            <a:avLst/>
          </a:prstGeom>
        </p:spPr>
      </p:pic>
      <p:pic>
        <p:nvPicPr>
          <p:cNvPr id="5" name="圖片 4">
            <a:extLst>
              <a:ext uri="{FF2B5EF4-FFF2-40B4-BE49-F238E27FC236}">
                <a16:creationId xmlns:a16="http://schemas.microsoft.com/office/drawing/2014/main" id="{758A1DB3-407E-4778-9667-AB5CC1FC2CD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0488" y="926816"/>
            <a:ext cx="8242891" cy="51907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92674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字方塊 3">
            <a:extLst>
              <a:ext uri="{FF2B5EF4-FFF2-40B4-BE49-F238E27FC236}">
                <a16:creationId xmlns:a16="http://schemas.microsoft.com/office/drawing/2014/main" id="{24CE4AE5-B8A7-EDE1-64CC-B302E494FFB7}"/>
              </a:ext>
            </a:extLst>
          </p:cNvPr>
          <p:cNvSpPr txBox="1"/>
          <p:nvPr/>
        </p:nvSpPr>
        <p:spPr>
          <a:xfrm>
            <a:off x="758187" y="285561"/>
            <a:ext cx="64051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600" b="1" dirty="0"/>
              <a:t>建物測量圖</a:t>
            </a:r>
            <a:r>
              <a:rPr lang="en-US" altLang="zh-TW" sz="3600" b="1" dirty="0"/>
              <a:t>-20292</a:t>
            </a:r>
            <a:r>
              <a:rPr lang="zh-TW" altLang="en-US" sz="3600" b="1" dirty="0"/>
              <a:t>建號</a:t>
            </a:r>
          </a:p>
        </p:txBody>
      </p:sp>
      <p:pic>
        <p:nvPicPr>
          <p:cNvPr id="11" name="圖片 10">
            <a:extLst>
              <a:ext uri="{FF2B5EF4-FFF2-40B4-BE49-F238E27FC236}">
                <a16:creationId xmlns:a16="http://schemas.microsoft.com/office/drawing/2014/main" id="{92AF2770-8C6C-F894-FD33-73368710BA3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43379" y="6233378"/>
            <a:ext cx="2676952" cy="522912"/>
          </a:xfrm>
          <a:prstGeom prst="rect">
            <a:avLst/>
          </a:prstGeom>
        </p:spPr>
      </p:pic>
      <p:pic>
        <p:nvPicPr>
          <p:cNvPr id="7" name="圖片 6">
            <a:extLst>
              <a:ext uri="{FF2B5EF4-FFF2-40B4-BE49-F238E27FC236}">
                <a16:creationId xmlns:a16="http://schemas.microsoft.com/office/drawing/2014/main" id="{8806457D-25E9-46F2-8041-D0D4CF87FA3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1006679"/>
            <a:ext cx="7986319" cy="4983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90454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字方塊 3">
            <a:extLst>
              <a:ext uri="{FF2B5EF4-FFF2-40B4-BE49-F238E27FC236}">
                <a16:creationId xmlns:a16="http://schemas.microsoft.com/office/drawing/2014/main" id="{24CE4AE5-B8A7-EDE1-64CC-B302E494FFB7}"/>
              </a:ext>
            </a:extLst>
          </p:cNvPr>
          <p:cNvSpPr txBox="1"/>
          <p:nvPr/>
        </p:nvSpPr>
        <p:spPr>
          <a:xfrm>
            <a:off x="758187" y="285561"/>
            <a:ext cx="64051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600" b="1" dirty="0"/>
              <a:t>建物測量圖</a:t>
            </a:r>
            <a:r>
              <a:rPr lang="en-US" altLang="zh-TW" sz="3600" b="1" dirty="0"/>
              <a:t>-21426</a:t>
            </a:r>
            <a:r>
              <a:rPr lang="zh-TW" altLang="en-US" sz="3600" b="1" dirty="0"/>
              <a:t>建號</a:t>
            </a:r>
          </a:p>
        </p:txBody>
      </p:sp>
      <p:pic>
        <p:nvPicPr>
          <p:cNvPr id="11" name="圖片 10">
            <a:extLst>
              <a:ext uri="{FF2B5EF4-FFF2-40B4-BE49-F238E27FC236}">
                <a16:creationId xmlns:a16="http://schemas.microsoft.com/office/drawing/2014/main" id="{92AF2770-8C6C-F894-FD33-73368710BA3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43379" y="6233378"/>
            <a:ext cx="2676952" cy="522912"/>
          </a:xfrm>
          <a:prstGeom prst="rect">
            <a:avLst/>
          </a:prstGeom>
        </p:spPr>
      </p:pic>
      <p:pic>
        <p:nvPicPr>
          <p:cNvPr id="5" name="圖片 4">
            <a:extLst>
              <a:ext uri="{FF2B5EF4-FFF2-40B4-BE49-F238E27FC236}">
                <a16:creationId xmlns:a16="http://schemas.microsoft.com/office/drawing/2014/main" id="{CA741052-533E-41D9-9460-0E823CCC31C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3575" y="931892"/>
            <a:ext cx="7415772" cy="5074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77833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字方塊 3">
            <a:extLst>
              <a:ext uri="{FF2B5EF4-FFF2-40B4-BE49-F238E27FC236}">
                <a16:creationId xmlns:a16="http://schemas.microsoft.com/office/drawing/2014/main" id="{24CE4AE5-B8A7-EDE1-64CC-B302E494FFB7}"/>
              </a:ext>
            </a:extLst>
          </p:cNvPr>
          <p:cNvSpPr txBox="1"/>
          <p:nvPr/>
        </p:nvSpPr>
        <p:spPr>
          <a:xfrm>
            <a:off x="884664" y="207818"/>
            <a:ext cx="29925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600" b="1" dirty="0"/>
              <a:t>標的照片</a:t>
            </a:r>
          </a:p>
        </p:txBody>
      </p:sp>
      <p:pic>
        <p:nvPicPr>
          <p:cNvPr id="14" name="圖片 13">
            <a:extLst>
              <a:ext uri="{FF2B5EF4-FFF2-40B4-BE49-F238E27FC236}">
                <a16:creationId xmlns:a16="http://schemas.microsoft.com/office/drawing/2014/main" id="{FC71D744-3E6D-9D0D-B149-8CF7E990D80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41948" y="6306554"/>
            <a:ext cx="2676952" cy="522912"/>
          </a:xfrm>
          <a:prstGeom prst="rect">
            <a:avLst/>
          </a:prstGeom>
        </p:spPr>
      </p:pic>
      <p:pic>
        <p:nvPicPr>
          <p:cNvPr id="3" name="圖片 2">
            <a:extLst>
              <a:ext uri="{FF2B5EF4-FFF2-40B4-BE49-F238E27FC236}">
                <a16:creationId xmlns:a16="http://schemas.microsoft.com/office/drawing/2014/main" id="{B99C9909-E75B-4C25-B555-843CF11610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4914" y="898955"/>
            <a:ext cx="5144661" cy="5060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5224554"/>
      </p:ext>
    </p:extLst>
  </p:cSld>
  <p:clrMapOvr>
    <a:masterClrMapping/>
  </p:clrMapOvr>
</p:sld>
</file>

<file path=ppt/theme/theme1.xml><?xml version="1.0" encoding="utf-8"?>
<a:theme xmlns:a="http://schemas.openxmlformats.org/drawingml/2006/main" name="多面向">
  <a:themeElements>
    <a:clrScheme name="黃橙色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多面向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多面向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TM03457475[[fn=框架]]</Template>
  <TotalTime>1808</TotalTime>
  <Words>196</Words>
  <Application>Microsoft Office PowerPoint</Application>
  <PresentationFormat>寬螢幕</PresentationFormat>
  <Paragraphs>65</Paragraphs>
  <Slides>7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6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7</vt:i4>
      </vt:variant>
    </vt:vector>
  </HeadingPairs>
  <TitlesOfParts>
    <vt:vector size="14" baseType="lpstr">
      <vt:lpstr>細明體</vt:lpstr>
      <vt:lpstr>新細明體</vt:lpstr>
      <vt:lpstr>標楷體</vt:lpstr>
      <vt:lpstr>Arial</vt:lpstr>
      <vt:lpstr>Trebuchet MS</vt:lpstr>
      <vt:lpstr>Wingdings 3</vt:lpstr>
      <vt:lpstr>多面向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user</dc:creator>
  <cp:lastModifiedBy>中部-蔡忠孝經理</cp:lastModifiedBy>
  <cp:revision>117</cp:revision>
  <cp:lastPrinted>2025-11-20T03:57:49Z</cp:lastPrinted>
  <dcterms:created xsi:type="dcterms:W3CDTF">2022-09-19T08:55:20Z</dcterms:created>
  <dcterms:modified xsi:type="dcterms:W3CDTF">2026-05-25T01:25:09Z</dcterms:modified>
</cp:coreProperties>
</file>