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media/image3.jpg" ContentType="image/png"/>
  <Override PartName="/ppt/media/image4.jpg" ContentType="image/png"/>
  <Override PartName="/ppt/media/image5.jpg" ContentType="image/png"/>
  <Override PartName="/ppt/media/image6.jpg" ContentType="image/png"/>
  <Override PartName="/ppt/media/image7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3" r:id="rId1"/>
  </p:sldMasterIdLst>
  <p:sldIdLst>
    <p:sldId id="256" r:id="rId2"/>
    <p:sldId id="257" r:id="rId3"/>
    <p:sldId id="258" r:id="rId4"/>
    <p:sldId id="259" r:id="rId5"/>
    <p:sldId id="267" r:id="rId6"/>
    <p:sldId id="265" r:id="rId7"/>
    <p:sldId id="264" r:id="rId8"/>
    <p:sldId id="266" r:id="rId9"/>
    <p:sldId id="260" r:id="rId10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淺色樣式 1 - 輔色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2025/12/10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0227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2025/12/10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9168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2025/12/10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2513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2025/12/10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8925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2025/12/10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988702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2025/12/10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1312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2025/12/10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64930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2025/12/10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2775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2025/12/10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9605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2025/12/10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1383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2025/12/10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4810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2025/12/10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0877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2025/12/10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8988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2025/12/10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2285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2025/12/10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705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2025/12/10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5903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1393B-9B68-4177-93F7-C5C2BD35D159}" type="datetimeFigureOut">
              <a:rPr lang="zh-TW" altLang="en-US" smtClean="0"/>
              <a:t>2025/12/10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3505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  <p:sldLayoutId id="2147483875" r:id="rId12"/>
    <p:sldLayoutId id="2147483876" r:id="rId13"/>
    <p:sldLayoutId id="2147483877" r:id="rId14"/>
    <p:sldLayoutId id="2147483878" r:id="rId15"/>
    <p:sldLayoutId id="214748387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7">
            <a:extLst>
              <a:ext uri="{FF2B5EF4-FFF2-40B4-BE49-F238E27FC236}">
                <a16:creationId xmlns:a16="http://schemas.microsoft.com/office/drawing/2014/main" id="{004D6B84-C44C-5383-2F9D-14391263A53E}"/>
              </a:ext>
            </a:extLst>
          </p:cNvPr>
          <p:cNvSpPr txBox="1"/>
          <p:nvPr/>
        </p:nvSpPr>
        <p:spPr>
          <a:xfrm>
            <a:off x="2676780" y="4685764"/>
            <a:ext cx="5254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台中市北屯區休閒農場</a:t>
            </a:r>
            <a:endParaRPr lang="en-US" altLang="zh-TW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公開標售</a:t>
            </a:r>
            <a:endParaRPr lang="en-US" altLang="zh-TW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FB949C26-3CF0-91DB-BAAA-10EB6C39E8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262" y="5825886"/>
            <a:ext cx="4161956" cy="812991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F6B76602-5D9B-4A85-B58F-BABCC38B90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585" y="693572"/>
            <a:ext cx="4767633" cy="357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350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3DDF3D40-260E-4891-8B12-FF6D22443A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37" y="745568"/>
            <a:ext cx="10333463" cy="6858000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C68104DB-CCB7-DC49-7721-B04EF64C48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506" y="207818"/>
            <a:ext cx="2676952" cy="522912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221B5862-2BB8-A31E-DEB2-AE5183208EE0}"/>
              </a:ext>
            </a:extLst>
          </p:cNvPr>
          <p:cNvSpPr txBox="1"/>
          <p:nvPr/>
        </p:nvSpPr>
        <p:spPr>
          <a:xfrm>
            <a:off x="263237" y="207818"/>
            <a:ext cx="2341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/>
              <a:t>標的位置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98BAD24-31CC-92FA-0FE3-66C251F29A83}"/>
              </a:ext>
            </a:extLst>
          </p:cNvPr>
          <p:cNvSpPr/>
          <p:nvPr/>
        </p:nvSpPr>
        <p:spPr>
          <a:xfrm>
            <a:off x="4200837" y="5412074"/>
            <a:ext cx="1210061" cy="369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</a:rPr>
              <a:t>松竹車站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CC2E335-8CEC-17EA-BC0A-70DE102F14C3}"/>
              </a:ext>
            </a:extLst>
          </p:cNvPr>
          <p:cNvSpPr/>
          <p:nvPr/>
        </p:nvSpPr>
        <p:spPr>
          <a:xfrm>
            <a:off x="5952306" y="4271747"/>
            <a:ext cx="1107688" cy="369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rgbClr val="FF0000"/>
                </a:solidFill>
              </a:rPr>
              <a:t>本案標的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270A4D3-EC00-076F-FC5B-4FC0A8B00FA3}"/>
              </a:ext>
            </a:extLst>
          </p:cNvPr>
          <p:cNvSpPr/>
          <p:nvPr/>
        </p:nvSpPr>
        <p:spPr>
          <a:xfrm>
            <a:off x="4486200" y="1575869"/>
            <a:ext cx="1107687" cy="369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</a:rPr>
              <a:t>國道四號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D24759D9-4EA5-A670-228B-ED6F23976FE1}"/>
              </a:ext>
            </a:extLst>
          </p:cNvPr>
          <p:cNvSpPr/>
          <p:nvPr/>
        </p:nvSpPr>
        <p:spPr>
          <a:xfrm>
            <a:off x="3653571" y="2811818"/>
            <a:ext cx="1665257" cy="369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tx1"/>
                </a:solidFill>
              </a:rPr>
              <a:t>74</a:t>
            </a:r>
            <a:r>
              <a:rPr lang="zh-TW" altLang="en-US" b="1" dirty="0">
                <a:solidFill>
                  <a:schemeClr val="tx1"/>
                </a:solidFill>
              </a:rPr>
              <a:t>號快速道路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2F24B065-B16C-AE7E-D60D-238908E4784A}"/>
              </a:ext>
            </a:extLst>
          </p:cNvPr>
          <p:cNvSpPr/>
          <p:nvPr/>
        </p:nvSpPr>
        <p:spPr>
          <a:xfrm>
            <a:off x="6506150" y="3059669"/>
            <a:ext cx="1107687" cy="369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</a:rPr>
              <a:t>慈濟醫院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63D5A457-7342-25B4-ECCF-32DD1D168D8B}"/>
              </a:ext>
            </a:extLst>
          </p:cNvPr>
          <p:cNvSpPr/>
          <p:nvPr/>
        </p:nvSpPr>
        <p:spPr>
          <a:xfrm>
            <a:off x="2992778" y="4176125"/>
            <a:ext cx="1594628" cy="369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</a:rPr>
              <a:t>捷運北屯總站</a:t>
            </a:r>
          </a:p>
        </p:txBody>
      </p:sp>
    </p:spTree>
    <p:extLst>
      <p:ext uri="{BB962C8B-B14F-4D97-AF65-F5344CB8AC3E}">
        <p14:creationId xmlns:p14="http://schemas.microsoft.com/office/powerpoint/2010/main" val="2930718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221B5862-2BB8-A31E-DEB2-AE5183208EE0}"/>
              </a:ext>
            </a:extLst>
          </p:cNvPr>
          <p:cNvSpPr txBox="1"/>
          <p:nvPr/>
        </p:nvSpPr>
        <p:spPr>
          <a:xfrm>
            <a:off x="130840" y="250229"/>
            <a:ext cx="8964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/>
              <a:t>標的明細</a:t>
            </a:r>
            <a:r>
              <a:rPr lang="en-US" altLang="zh-TW" b="1" dirty="0"/>
              <a:t>(</a:t>
            </a:r>
            <a:r>
              <a:rPr lang="zh-TW" altLang="en-US" b="1" dirty="0"/>
              <a:t>如有不符，依地政機關謄本登記為準</a:t>
            </a:r>
            <a:r>
              <a:rPr lang="en-US" altLang="zh-TW" b="1" dirty="0"/>
              <a:t>)</a:t>
            </a:r>
            <a:endParaRPr lang="zh-TW" altLang="en-US" b="1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BCAEE516-1900-7293-1AAB-D63F9FC06E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339" y="6130445"/>
            <a:ext cx="2676952" cy="522912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80F78AA7-0928-8427-8CB0-791E0E575A58}"/>
              </a:ext>
            </a:extLst>
          </p:cNvPr>
          <p:cNvSpPr txBox="1"/>
          <p:nvPr/>
        </p:nvSpPr>
        <p:spPr>
          <a:xfrm>
            <a:off x="130840" y="1336672"/>
            <a:ext cx="615553" cy="181157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800" b="1" dirty="0"/>
              <a:t>土  地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4FAD6E70-4FAE-4DFB-BA03-FC5E58C789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6309752"/>
              </p:ext>
            </p:extLst>
          </p:nvPr>
        </p:nvGraphicFramePr>
        <p:xfrm>
          <a:off x="1433946" y="854149"/>
          <a:ext cx="9701507" cy="1800225"/>
        </p:xfrm>
        <a:graphic>
          <a:graphicData uri="http://schemas.openxmlformats.org/drawingml/2006/table">
            <a:tbl>
              <a:tblPr/>
              <a:tblGrid>
                <a:gridCol w="940541">
                  <a:extLst>
                    <a:ext uri="{9D8B030D-6E8A-4147-A177-3AD203B41FA5}">
                      <a16:colId xmlns:a16="http://schemas.microsoft.com/office/drawing/2014/main" val="855350135"/>
                    </a:ext>
                  </a:extLst>
                </a:gridCol>
                <a:gridCol w="940541">
                  <a:extLst>
                    <a:ext uri="{9D8B030D-6E8A-4147-A177-3AD203B41FA5}">
                      <a16:colId xmlns:a16="http://schemas.microsoft.com/office/drawing/2014/main" val="2363386707"/>
                    </a:ext>
                  </a:extLst>
                </a:gridCol>
                <a:gridCol w="940541">
                  <a:extLst>
                    <a:ext uri="{9D8B030D-6E8A-4147-A177-3AD203B41FA5}">
                      <a16:colId xmlns:a16="http://schemas.microsoft.com/office/drawing/2014/main" val="2032717128"/>
                    </a:ext>
                  </a:extLst>
                </a:gridCol>
                <a:gridCol w="940541">
                  <a:extLst>
                    <a:ext uri="{9D8B030D-6E8A-4147-A177-3AD203B41FA5}">
                      <a16:colId xmlns:a16="http://schemas.microsoft.com/office/drawing/2014/main" val="3682775274"/>
                    </a:ext>
                  </a:extLst>
                </a:gridCol>
                <a:gridCol w="940541">
                  <a:extLst>
                    <a:ext uri="{9D8B030D-6E8A-4147-A177-3AD203B41FA5}">
                      <a16:colId xmlns:a16="http://schemas.microsoft.com/office/drawing/2014/main" val="1693692740"/>
                    </a:ext>
                  </a:extLst>
                </a:gridCol>
                <a:gridCol w="940541">
                  <a:extLst>
                    <a:ext uri="{9D8B030D-6E8A-4147-A177-3AD203B41FA5}">
                      <a16:colId xmlns:a16="http://schemas.microsoft.com/office/drawing/2014/main" val="1403872959"/>
                    </a:ext>
                  </a:extLst>
                </a:gridCol>
                <a:gridCol w="940541">
                  <a:extLst>
                    <a:ext uri="{9D8B030D-6E8A-4147-A177-3AD203B41FA5}">
                      <a16:colId xmlns:a16="http://schemas.microsoft.com/office/drawing/2014/main" val="1749393605"/>
                    </a:ext>
                  </a:extLst>
                </a:gridCol>
                <a:gridCol w="940541">
                  <a:extLst>
                    <a:ext uri="{9D8B030D-6E8A-4147-A177-3AD203B41FA5}">
                      <a16:colId xmlns:a16="http://schemas.microsoft.com/office/drawing/2014/main" val="598491604"/>
                    </a:ext>
                  </a:extLst>
                </a:gridCol>
                <a:gridCol w="940541">
                  <a:extLst>
                    <a:ext uri="{9D8B030D-6E8A-4147-A177-3AD203B41FA5}">
                      <a16:colId xmlns:a16="http://schemas.microsoft.com/office/drawing/2014/main" val="1321893770"/>
                    </a:ext>
                  </a:extLst>
                </a:gridCol>
                <a:gridCol w="1236638">
                  <a:extLst>
                    <a:ext uri="{9D8B030D-6E8A-4147-A177-3AD203B41FA5}">
                      <a16:colId xmlns:a16="http://schemas.microsoft.com/office/drawing/2014/main" val="1292080433"/>
                    </a:ext>
                  </a:extLst>
                </a:gridCol>
              </a:tblGrid>
              <a:tr h="476250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縣市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鄉鎮市區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地段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小段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地號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使用分區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宗地面積</a:t>
                      </a:r>
                      <a:r>
                        <a:rPr lang="en-US" altLang="zh-TW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(㎡)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權利範圍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持分面積</a:t>
                      </a:r>
                      <a:r>
                        <a:rPr lang="en-US" altLang="zh-TW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(㎡)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持分面積</a:t>
                      </a:r>
                      <a:r>
                        <a:rPr lang="en-US" altLang="zh-TW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(</a:t>
                      </a:r>
                      <a:r>
                        <a:rPr lang="zh-TW" alt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坪</a:t>
                      </a:r>
                      <a:r>
                        <a:rPr lang="en-US" altLang="zh-TW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5551466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台中市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北屯區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建功段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農業區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303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全部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303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91.66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564639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台中市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北屯區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建功段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農業區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4135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全部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4135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1250.84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709547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台中市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北屯區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建功段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農業區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4498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全部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4498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1360.65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136502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台中市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北屯區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建功段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農業區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3798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全部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3798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1148.90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7388203"/>
                  </a:ext>
                </a:extLst>
              </a:tr>
              <a:tr h="257175">
                <a:tc gridSpan="8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合計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12734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3852.05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0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3391028"/>
                  </a:ext>
                </a:extLst>
              </a:tr>
            </a:tbl>
          </a:graphicData>
        </a:graphic>
      </p:graphicFrame>
      <p:sp>
        <p:nvSpPr>
          <p:cNvPr id="6" name="矩形 5">
            <a:extLst>
              <a:ext uri="{FF2B5EF4-FFF2-40B4-BE49-F238E27FC236}">
                <a16:creationId xmlns:a16="http://schemas.microsoft.com/office/drawing/2014/main" id="{DBC75107-4818-4314-BC48-1067268ADE4B}"/>
              </a:ext>
            </a:extLst>
          </p:cNvPr>
          <p:cNvSpPr/>
          <p:nvPr/>
        </p:nvSpPr>
        <p:spPr>
          <a:xfrm>
            <a:off x="195031" y="3709755"/>
            <a:ext cx="4871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/>
              <a:t>建</a:t>
            </a:r>
            <a:endParaRPr lang="en-US" altLang="zh-TW" sz="2800" b="1" dirty="0"/>
          </a:p>
          <a:p>
            <a:endParaRPr lang="en-US" altLang="zh-TW" sz="2800" b="1" dirty="0"/>
          </a:p>
          <a:p>
            <a:r>
              <a:rPr lang="zh-TW" altLang="en-US" sz="2800" b="1" dirty="0"/>
              <a:t>物  </a:t>
            </a: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1C5FF28E-A913-4BC7-8C7B-65A239CB03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0860065"/>
              </p:ext>
            </p:extLst>
          </p:nvPr>
        </p:nvGraphicFramePr>
        <p:xfrm>
          <a:off x="1433946" y="2768748"/>
          <a:ext cx="9701509" cy="3410796"/>
        </p:xfrm>
        <a:graphic>
          <a:graphicData uri="http://schemas.openxmlformats.org/drawingml/2006/table">
            <a:tbl>
              <a:tblPr/>
              <a:tblGrid>
                <a:gridCol w="1433527">
                  <a:extLst>
                    <a:ext uri="{9D8B030D-6E8A-4147-A177-3AD203B41FA5}">
                      <a16:colId xmlns:a16="http://schemas.microsoft.com/office/drawing/2014/main" val="2429141052"/>
                    </a:ext>
                  </a:extLst>
                </a:gridCol>
                <a:gridCol w="604770">
                  <a:extLst>
                    <a:ext uri="{9D8B030D-6E8A-4147-A177-3AD203B41FA5}">
                      <a16:colId xmlns:a16="http://schemas.microsoft.com/office/drawing/2014/main" val="2304518708"/>
                    </a:ext>
                  </a:extLst>
                </a:gridCol>
                <a:gridCol w="1433527">
                  <a:extLst>
                    <a:ext uri="{9D8B030D-6E8A-4147-A177-3AD203B41FA5}">
                      <a16:colId xmlns:a16="http://schemas.microsoft.com/office/drawing/2014/main" val="131551987"/>
                    </a:ext>
                  </a:extLst>
                </a:gridCol>
                <a:gridCol w="2822257">
                  <a:extLst>
                    <a:ext uri="{9D8B030D-6E8A-4147-A177-3AD203B41FA5}">
                      <a16:colId xmlns:a16="http://schemas.microsoft.com/office/drawing/2014/main" val="590419952"/>
                    </a:ext>
                  </a:extLst>
                </a:gridCol>
                <a:gridCol w="1433527">
                  <a:extLst>
                    <a:ext uri="{9D8B030D-6E8A-4147-A177-3AD203B41FA5}">
                      <a16:colId xmlns:a16="http://schemas.microsoft.com/office/drawing/2014/main" val="836666838"/>
                    </a:ext>
                  </a:extLst>
                </a:gridCol>
                <a:gridCol w="604770">
                  <a:extLst>
                    <a:ext uri="{9D8B030D-6E8A-4147-A177-3AD203B41FA5}">
                      <a16:colId xmlns:a16="http://schemas.microsoft.com/office/drawing/2014/main" val="719934047"/>
                    </a:ext>
                  </a:extLst>
                </a:gridCol>
                <a:gridCol w="730763">
                  <a:extLst>
                    <a:ext uri="{9D8B030D-6E8A-4147-A177-3AD203B41FA5}">
                      <a16:colId xmlns:a16="http://schemas.microsoft.com/office/drawing/2014/main" val="3597302894"/>
                    </a:ext>
                  </a:extLst>
                </a:gridCol>
                <a:gridCol w="638368">
                  <a:extLst>
                    <a:ext uri="{9D8B030D-6E8A-4147-A177-3AD203B41FA5}">
                      <a16:colId xmlns:a16="http://schemas.microsoft.com/office/drawing/2014/main" val="1634971977"/>
                    </a:ext>
                  </a:extLst>
                </a:gridCol>
              </a:tblGrid>
              <a:tr h="173881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建號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建物門牌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建築完成日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主要用途</a:t>
                      </a:r>
                    </a:p>
                  </a:txBody>
                  <a:tcPr marL="8365" marR="8365" marT="8365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建物樓層面積</a:t>
                      </a:r>
                      <a:r>
                        <a:rPr lang="en-US" altLang="zh-TW" sz="12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(㎡)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權利範圍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總面積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5644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總面積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5644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724599"/>
                  </a:ext>
                </a:extLst>
              </a:tr>
              <a:tr h="18837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1" i="0" u="none" strike="noStrike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(㎡)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5644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1" i="0" u="none" strike="noStrike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(</a:t>
                      </a:r>
                      <a:r>
                        <a:rPr lang="zh-TW" alt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坪</a:t>
                      </a:r>
                      <a:r>
                        <a:rPr lang="en-US" altLang="zh-TW" sz="1200" b="1" i="0" u="none" strike="noStrike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)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5644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5358716"/>
                  </a:ext>
                </a:extLst>
              </a:tr>
              <a:tr h="19561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附屬建物面積</a:t>
                      </a:r>
                      <a:r>
                        <a:rPr lang="en-US" altLang="zh-TW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(㎡)</a:t>
                      </a:r>
                    </a:p>
                  </a:txBody>
                  <a:tcPr marL="8365" marR="8365" marT="836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576059"/>
                  </a:ext>
                </a:extLst>
              </a:tr>
              <a:tr h="202861"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880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台中市北屯區軍功路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633</a:t>
                      </a: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號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070/8/24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加強磚造、鋼骨造、木造、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</a:t>
                      </a: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層樓房、休閒農業設施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(</a:t>
                      </a: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展示中心、附設餐飲設施、教育解說中心、示範教學室、警衛設施、服務空間、涼亭、會議室、儲藏室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)</a:t>
                      </a: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農作產銷設備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一層：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1188.17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全部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2026.28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612.95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8703754"/>
                  </a:ext>
                </a:extLst>
              </a:tr>
              <a:tr h="19561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二層：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515.70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9770713"/>
                  </a:ext>
                </a:extLst>
              </a:tr>
              <a:tr h="38398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屋頂突出物：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12.07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9810243"/>
                  </a:ext>
                </a:extLst>
              </a:tr>
              <a:tr h="18837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陽台：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7.22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0EA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7840100"/>
                  </a:ext>
                </a:extLst>
              </a:tr>
              <a:tr h="19561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雨遮：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303.12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0377774"/>
                  </a:ext>
                </a:extLst>
              </a:tr>
              <a:tr h="195616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1073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台中市北屯區軍功路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633</a:t>
                      </a: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號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空白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一層： 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718.18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全部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718.18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217.25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5895442"/>
                  </a:ext>
                </a:extLst>
              </a:tr>
              <a:tr h="70276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1994288"/>
                  </a:ext>
                </a:extLst>
              </a:tr>
              <a:tr h="188371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1075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空白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　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空白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一層：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164.96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0EAE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全部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164.96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49.9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676873"/>
                  </a:ext>
                </a:extLst>
              </a:tr>
              <a:tr h="18112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0987321"/>
                  </a:ext>
                </a:extLst>
              </a:tr>
              <a:tr h="18837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9611822"/>
                  </a:ext>
                </a:extLst>
              </a:tr>
              <a:tr h="181126"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合計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2909.42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880.1</a:t>
                      </a:r>
                    </a:p>
                  </a:txBody>
                  <a:tcPr marL="8365" marR="8365" marT="83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92466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6016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24CE4AE5-B8A7-EDE1-64CC-B302E494FFB7}"/>
              </a:ext>
            </a:extLst>
          </p:cNvPr>
          <p:cNvSpPr txBox="1"/>
          <p:nvPr/>
        </p:nvSpPr>
        <p:spPr>
          <a:xfrm>
            <a:off x="263236" y="207818"/>
            <a:ext cx="6405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/>
              <a:t>地籍圖</a:t>
            </a: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92AF2770-8C6C-F894-FD33-73368710BA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3379" y="6233378"/>
            <a:ext cx="2676952" cy="522912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14C9C555-7C31-4C7E-B4BE-8B296D4FE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91" y="1001543"/>
            <a:ext cx="8573829" cy="4434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267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6B1E199-5803-431E-B49A-79A1540C5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7176" y="935796"/>
            <a:ext cx="8596668" cy="3880773"/>
          </a:xfrm>
        </p:spPr>
        <p:txBody>
          <a:bodyPr/>
          <a:lstStyle/>
          <a:p>
            <a:endParaRPr lang="zh-TW" altLang="en-US" dirty="0"/>
          </a:p>
          <a:p>
            <a:r>
              <a:rPr lang="zh-TW" altLang="en-US" b="1" dirty="0"/>
              <a:t>標售底價：新臺幣壹拾億零貳佰捌拾壹萬陸仟元整</a:t>
            </a:r>
            <a:endParaRPr lang="zh-TW" altLang="en-US" dirty="0"/>
          </a:p>
          <a:p>
            <a:r>
              <a:rPr lang="zh-TW" altLang="en-US" dirty="0"/>
              <a:t>◼</a:t>
            </a:r>
            <a:r>
              <a:rPr lang="zh-TW" altLang="en-US" b="1" dirty="0"/>
              <a:t>保證金：新臺幣參億零捌拾肆萬伍仟元整</a:t>
            </a:r>
            <a:endParaRPr lang="zh-TW" altLang="en-US" dirty="0"/>
          </a:p>
          <a:p>
            <a:r>
              <a:rPr lang="zh-TW" altLang="en-US" dirty="0"/>
              <a:t>◼</a:t>
            </a:r>
            <a:r>
              <a:rPr lang="zh-TW" altLang="en-US" b="1" dirty="0"/>
              <a:t>投開標時間：</a:t>
            </a:r>
            <a:r>
              <a:rPr lang="en-US" altLang="zh-TW" b="1" dirty="0"/>
              <a:t>114</a:t>
            </a:r>
            <a:r>
              <a:rPr lang="zh-TW" altLang="en-US" b="1" dirty="0"/>
              <a:t>年</a:t>
            </a:r>
            <a:r>
              <a:rPr lang="en-US" altLang="zh-TW" b="1" dirty="0"/>
              <a:t>12</a:t>
            </a:r>
            <a:r>
              <a:rPr lang="zh-TW" altLang="en-US" b="1" dirty="0"/>
              <a:t>月</a:t>
            </a:r>
            <a:r>
              <a:rPr lang="en-US" altLang="zh-TW" b="1" dirty="0"/>
              <a:t>31</a:t>
            </a:r>
            <a:r>
              <a:rPr lang="zh-TW" altLang="en-US" b="1" dirty="0"/>
              <a:t>日</a:t>
            </a:r>
            <a:r>
              <a:rPr lang="en-US" altLang="zh-TW" b="1" dirty="0"/>
              <a:t>(</a:t>
            </a:r>
            <a:r>
              <a:rPr lang="zh-TW" altLang="en-US" b="1" dirty="0"/>
              <a:t>星期三</a:t>
            </a:r>
            <a:r>
              <a:rPr lang="en-US" altLang="zh-TW" b="1" dirty="0"/>
              <a:t>)</a:t>
            </a:r>
            <a:r>
              <a:rPr lang="zh-TW" altLang="en-US" b="1" dirty="0"/>
              <a:t>上午</a:t>
            </a:r>
            <a:r>
              <a:rPr lang="en-US" altLang="zh-TW" b="1" dirty="0"/>
              <a:t>10</a:t>
            </a:r>
            <a:r>
              <a:rPr lang="zh-TW" altLang="en-US" b="1" dirty="0"/>
              <a:t>時</a:t>
            </a:r>
            <a:r>
              <a:rPr lang="en-US" altLang="zh-TW" b="1" dirty="0"/>
              <a:t>30</a:t>
            </a:r>
            <a:r>
              <a:rPr lang="zh-TW" altLang="en-US" b="1" dirty="0"/>
              <a:t>分起至</a:t>
            </a:r>
            <a:r>
              <a:rPr lang="en-US" altLang="zh-TW" b="1" dirty="0"/>
              <a:t>11</a:t>
            </a:r>
            <a:r>
              <a:rPr lang="zh-TW" altLang="en-US" b="1" dirty="0"/>
              <a:t>時止。</a:t>
            </a:r>
            <a:endParaRPr lang="zh-TW" altLang="en-US" dirty="0"/>
          </a:p>
          <a:p>
            <a:r>
              <a:rPr lang="zh-TW" altLang="en-US" dirty="0"/>
              <a:t>◼</a:t>
            </a:r>
            <a:r>
              <a:rPr lang="zh-TW" altLang="en-US" b="1" dirty="0"/>
              <a:t>開標地點</a:t>
            </a:r>
            <a:r>
              <a:rPr lang="zh-TW" altLang="en-US" dirty="0"/>
              <a:t>：台灣金融資產服務股份有限公司中部分公司</a:t>
            </a:r>
            <a:endParaRPr lang="en-US" altLang="zh-TW" dirty="0"/>
          </a:p>
          <a:p>
            <a:r>
              <a:rPr lang="zh-TW" altLang="en-US" b="1" dirty="0"/>
              <a:t>（台中市北區中清路一段</a:t>
            </a:r>
            <a:r>
              <a:rPr lang="en-US" altLang="zh-TW" b="1" dirty="0"/>
              <a:t>89</a:t>
            </a:r>
            <a:r>
              <a:rPr lang="zh-TW" altLang="en-US" b="1" dirty="0"/>
              <a:t>號</a:t>
            </a:r>
            <a:r>
              <a:rPr lang="en-US" altLang="zh-TW" b="1" dirty="0"/>
              <a:t>17</a:t>
            </a:r>
            <a:r>
              <a:rPr lang="zh-TW" altLang="en-US" b="1" dirty="0"/>
              <a:t>樓之</a:t>
            </a:r>
            <a:r>
              <a:rPr lang="en-US" altLang="zh-TW" b="1" dirty="0"/>
              <a:t>1</a:t>
            </a:r>
            <a:r>
              <a:rPr lang="zh-TW" altLang="en-US" b="1" dirty="0"/>
              <a:t>投標室</a:t>
            </a:r>
            <a:r>
              <a:rPr lang="en-US" altLang="zh-TW" b="1" dirty="0"/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52260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24CE4AE5-B8A7-EDE1-64CC-B302E494FFB7}"/>
              </a:ext>
            </a:extLst>
          </p:cNvPr>
          <p:cNvSpPr txBox="1"/>
          <p:nvPr/>
        </p:nvSpPr>
        <p:spPr>
          <a:xfrm>
            <a:off x="758187" y="285561"/>
            <a:ext cx="6405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/>
              <a:t>建物測量圖</a:t>
            </a:r>
            <a:r>
              <a:rPr lang="en-US" altLang="zh-TW" sz="3600" b="1" dirty="0"/>
              <a:t>-880</a:t>
            </a:r>
            <a:r>
              <a:rPr lang="zh-TW" altLang="en-US" sz="3600" b="1" dirty="0"/>
              <a:t>建號</a:t>
            </a: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92AF2770-8C6C-F894-FD33-73368710BA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3379" y="6233378"/>
            <a:ext cx="2676952" cy="522912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6D797F90-88BE-4F9E-965F-EC51D2CB86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58" y="989384"/>
            <a:ext cx="8480081" cy="538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045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24CE4AE5-B8A7-EDE1-64CC-B302E494FFB7}"/>
              </a:ext>
            </a:extLst>
          </p:cNvPr>
          <p:cNvSpPr txBox="1"/>
          <p:nvPr/>
        </p:nvSpPr>
        <p:spPr>
          <a:xfrm>
            <a:off x="1201298" y="301456"/>
            <a:ext cx="6405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/>
              <a:t>建物測量圖</a:t>
            </a:r>
            <a:r>
              <a:rPr lang="en-US" altLang="zh-TW" sz="3600" b="1" dirty="0"/>
              <a:t>-1073</a:t>
            </a:r>
            <a:r>
              <a:rPr lang="zh-TW" altLang="en-US" sz="3600" b="1" dirty="0"/>
              <a:t>建號</a:t>
            </a: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92AF2770-8C6C-F894-FD33-73368710BA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3379" y="6233378"/>
            <a:ext cx="2676952" cy="522912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B3C1DB56-EAC5-4790-BA45-D95FCC180E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299" y="889591"/>
            <a:ext cx="8142079" cy="5343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033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24CE4AE5-B8A7-EDE1-64CC-B302E494FFB7}"/>
              </a:ext>
            </a:extLst>
          </p:cNvPr>
          <p:cNvSpPr txBox="1"/>
          <p:nvPr/>
        </p:nvSpPr>
        <p:spPr>
          <a:xfrm>
            <a:off x="1261526" y="296819"/>
            <a:ext cx="6405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/>
              <a:t>建物測量圖</a:t>
            </a:r>
            <a:r>
              <a:rPr lang="en-US" altLang="zh-TW" sz="3600" b="1" dirty="0"/>
              <a:t>-1075</a:t>
            </a:r>
            <a:r>
              <a:rPr lang="zh-TW" altLang="en-US" sz="3600" b="1" dirty="0"/>
              <a:t>建號</a:t>
            </a: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92AF2770-8C6C-F894-FD33-73368710BA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3379" y="6233378"/>
            <a:ext cx="2676952" cy="522912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867F08B0-6333-4E4F-B6F4-00F61BCF78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424" y="943150"/>
            <a:ext cx="7472626" cy="5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716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24CE4AE5-B8A7-EDE1-64CC-B302E494FFB7}"/>
              </a:ext>
            </a:extLst>
          </p:cNvPr>
          <p:cNvSpPr txBox="1"/>
          <p:nvPr/>
        </p:nvSpPr>
        <p:spPr>
          <a:xfrm>
            <a:off x="884664" y="207818"/>
            <a:ext cx="2992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/>
              <a:t>標的照片</a:t>
            </a: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FC71D744-3E6D-9D0D-B149-8CF7E990D8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948" y="6306554"/>
            <a:ext cx="2676952" cy="522912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93708D99-3E6E-44C3-A9BB-50CC6FC9C1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751" y="1020661"/>
            <a:ext cx="4788249" cy="2737607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0A915B11-A8E3-4369-A9BB-C1E2459341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855" y="1067849"/>
            <a:ext cx="4788249" cy="2643230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71E43C71-F33E-438A-B788-554C7052FB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751" y="3924780"/>
            <a:ext cx="4788249" cy="2404145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48560DAF-7F70-46EF-8CD0-C5B7924DC8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855" y="3924780"/>
            <a:ext cx="4788249" cy="238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224554"/>
      </p:ext>
    </p:extLst>
  </p:cSld>
  <p:clrMapOvr>
    <a:masterClrMapping/>
  </p:clrMapOvr>
</p:sld>
</file>

<file path=ppt/theme/theme1.xml><?xml version="1.0" encoding="utf-8"?>
<a:theme xmlns:a="http://schemas.openxmlformats.org/drawingml/2006/main" name="多面向">
  <a:themeElements>
    <a:clrScheme name="黃橙色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TM03457475[[fn=框架]]</Template>
  <TotalTime>1415</TotalTime>
  <Words>367</Words>
  <Application>Microsoft Office PowerPoint</Application>
  <PresentationFormat>寬螢幕</PresentationFormat>
  <Paragraphs>127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6" baseType="lpstr">
      <vt:lpstr>細明體</vt:lpstr>
      <vt:lpstr>新細明體</vt:lpstr>
      <vt:lpstr>標楷體</vt:lpstr>
      <vt:lpstr>Arial</vt:lpstr>
      <vt:lpstr>Trebuchet MS</vt:lpstr>
      <vt:lpstr>Wingdings 3</vt:lpstr>
      <vt:lpstr>多面向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中部-蔡忠孝經理</cp:lastModifiedBy>
  <cp:revision>88</cp:revision>
  <cp:lastPrinted>2022-10-20T09:51:33Z</cp:lastPrinted>
  <dcterms:created xsi:type="dcterms:W3CDTF">2022-09-19T08:55:20Z</dcterms:created>
  <dcterms:modified xsi:type="dcterms:W3CDTF">2025-12-10T01:47:03Z</dcterms:modified>
</cp:coreProperties>
</file>